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2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6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7868" r:id="rId2"/>
    <p:sldMasterId id="2147487895" r:id="rId3"/>
    <p:sldMasterId id="2147488019" r:id="rId4"/>
    <p:sldMasterId id="2147488211" r:id="rId5"/>
    <p:sldMasterId id="2147488323" r:id="rId6"/>
    <p:sldMasterId id="2147488375" r:id="rId7"/>
    <p:sldMasterId id="2147488412" r:id="rId8"/>
    <p:sldMasterId id="2147488451" r:id="rId9"/>
    <p:sldMasterId id="2147488464" r:id="rId10"/>
    <p:sldMasterId id="2147488525" r:id="rId11"/>
    <p:sldMasterId id="2147488588" r:id="rId12"/>
    <p:sldMasterId id="2147488600" r:id="rId13"/>
    <p:sldMasterId id="2147488981" r:id="rId14"/>
    <p:sldMasterId id="2147489032" r:id="rId15"/>
    <p:sldMasterId id="2147489071" r:id="rId16"/>
    <p:sldMasterId id="2147489088" r:id="rId17"/>
    <p:sldMasterId id="2147489115" r:id="rId18"/>
    <p:sldMasterId id="2147489128" r:id="rId19"/>
    <p:sldMasterId id="2147489140" r:id="rId20"/>
    <p:sldMasterId id="2147489153" r:id="rId21"/>
    <p:sldMasterId id="2147489254" r:id="rId22"/>
    <p:sldMasterId id="2147489266" r:id="rId23"/>
    <p:sldMasterId id="2147489290" r:id="rId24"/>
    <p:sldMasterId id="2147489302" r:id="rId25"/>
    <p:sldMasterId id="2147489314" r:id="rId26"/>
    <p:sldMasterId id="2147489338" r:id="rId27"/>
  </p:sldMasterIdLst>
  <p:notesMasterIdLst>
    <p:notesMasterId r:id="rId73"/>
  </p:notesMasterIdLst>
  <p:sldIdLst>
    <p:sldId id="1552" r:id="rId28"/>
    <p:sldId id="1420" r:id="rId29"/>
    <p:sldId id="1449" r:id="rId30"/>
    <p:sldId id="1450" r:id="rId31"/>
    <p:sldId id="1422" r:id="rId32"/>
    <p:sldId id="1423" r:id="rId33"/>
    <p:sldId id="1424" r:id="rId34"/>
    <p:sldId id="1425" r:id="rId35"/>
    <p:sldId id="1426" r:id="rId36"/>
    <p:sldId id="1427" r:id="rId37"/>
    <p:sldId id="1428" r:id="rId38"/>
    <p:sldId id="1553" r:id="rId39"/>
    <p:sldId id="1431" r:id="rId40"/>
    <p:sldId id="1432" r:id="rId41"/>
    <p:sldId id="1433" r:id="rId42"/>
    <p:sldId id="1434" r:id="rId43"/>
    <p:sldId id="1534" r:id="rId44"/>
    <p:sldId id="1437" r:id="rId45"/>
    <p:sldId id="1438" r:id="rId46"/>
    <p:sldId id="1439" r:id="rId47"/>
    <p:sldId id="1440" r:id="rId48"/>
    <p:sldId id="1535" r:id="rId49"/>
    <p:sldId id="1454" r:id="rId50"/>
    <p:sldId id="1338" r:id="rId51"/>
    <p:sldId id="1542" r:id="rId52"/>
    <p:sldId id="1543" r:id="rId53"/>
    <p:sldId id="1536" r:id="rId54"/>
    <p:sldId id="1546" r:id="rId55"/>
    <p:sldId id="1547" r:id="rId56"/>
    <p:sldId id="1548" r:id="rId57"/>
    <p:sldId id="1549" r:id="rId58"/>
    <p:sldId id="1445" r:id="rId59"/>
    <p:sldId id="1451" r:id="rId60"/>
    <p:sldId id="1452" r:id="rId61"/>
    <p:sldId id="1453" r:id="rId62"/>
    <p:sldId id="1455" r:id="rId63"/>
    <p:sldId id="1456" r:id="rId64"/>
    <p:sldId id="1457" r:id="rId65"/>
    <p:sldId id="1458" r:id="rId66"/>
    <p:sldId id="1459" r:id="rId67"/>
    <p:sldId id="1550" r:id="rId68"/>
    <p:sldId id="1380" r:id="rId69"/>
    <p:sldId id="1521" r:id="rId70"/>
    <p:sldId id="1522" r:id="rId71"/>
    <p:sldId id="1523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ngsana New" pitchFamily="18" charset="-34"/>
        <a:ea typeface="+mn-ea"/>
        <a:cs typeface="DilleniaUPC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66FF"/>
    <a:srgbClr val="00FFFF"/>
    <a:srgbClr val="FFFF00"/>
    <a:srgbClr val="FF0000"/>
    <a:srgbClr val="00FF00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9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61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8.xml"/><Relationship Id="rId1" Type="http://schemas.openxmlformats.org/officeDocument/2006/relationships/slide" Target="slides/slide27.xml"/><Relationship Id="rId5" Type="http://schemas.openxmlformats.org/officeDocument/2006/relationships/slide" Target="slides/slide31.xml"/><Relationship Id="rId4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E4F2F-3193-46D2-A9A0-30971D52CCC6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492647C-13B3-4F71-BDD9-C14A38785AA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th-TH" sz="5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บัวเหนือน้ำ</a:t>
          </a:r>
        </a:p>
        <a:p>
          <a:pPr rtl="0">
            <a:lnSpc>
              <a:spcPct val="100000"/>
            </a:lnSpc>
          </a:pPr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มีมารยาท </a:t>
          </a:r>
          <a:r>
            <a:rPr 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: </a:t>
          </a:r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รู้ด้วยตนเอง</a:t>
          </a:r>
          <a:endParaRPr lang="th-TH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9314150F-D748-40DE-B344-29D16E6DDAAF}" type="parTrans" cxnId="{2BF444F3-9504-426B-B7A2-846684814A1A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5353C2-8D39-42ED-9795-FA56EA7FDFF3}" type="sibTrans" cxnId="{2BF444F3-9504-426B-B7A2-846684814A1A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5ECA5-62FD-4068-9270-D2A3AF90B424}">
      <dgm:prSet custT="1"/>
      <dgm:spPr/>
      <dgm:t>
        <a:bodyPr/>
        <a:lstStyle/>
        <a:p>
          <a:pPr rtl="0"/>
          <a:r>
            <a:rPr lang="th-TH" sz="5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บัวใต้น้ำ</a:t>
          </a:r>
        </a:p>
        <a:p>
          <a:pPr rtl="0"/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“ว่านอน สอนยาก”</a:t>
          </a:r>
          <a:endParaRPr lang="th-TH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B29109E9-08DD-40FC-B89B-A37A72C7D5A8}" type="parTrans" cxnId="{2E123815-1AEB-4A38-8F83-95DED9109783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0359A5-A7D4-4DAD-8DD2-DB1F18EDC4BC}" type="sibTrans" cxnId="{2E123815-1AEB-4A38-8F83-95DED9109783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D2470-C17E-4C90-8DDC-5FFC663F89D8}">
      <dgm:prSet custT="1"/>
      <dgm:spPr/>
      <dgm:t>
        <a:bodyPr/>
        <a:lstStyle/>
        <a:p>
          <a:pPr rtl="0"/>
          <a:r>
            <a:rPr lang="th-TH" sz="5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บัวปริ่มน้ำ</a:t>
          </a:r>
        </a:p>
        <a:p>
          <a:pPr rtl="0"/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มีจริยธรรม </a:t>
          </a:r>
          <a:r>
            <a:rPr 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: </a:t>
          </a:r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แนะนำตักเตือนได้</a:t>
          </a:r>
          <a:endParaRPr lang="th-TH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105ECB50-8F7C-46AC-8A76-06F65233784C}" type="parTrans" cxnId="{6F22F230-C819-4913-A4B6-4F4D110EF321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3B3A9-C8DF-4B5A-845D-4B4310D7A563}" type="sibTrans" cxnId="{6F22F230-C819-4913-A4B6-4F4D110EF321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58A7AD-D1D0-4FD5-A7C0-C996CC2B4A6F}" type="pres">
      <dgm:prSet presAssocID="{A7FE4F2F-3193-46D2-A9A0-30971D52CC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44CC45-2823-41EA-9598-EDF635A875C8}" type="pres">
      <dgm:prSet presAssocID="{B492647C-13B3-4F71-BDD9-C14A38785AA9}" presName="circ1" presStyleLbl="vennNode1" presStyleIdx="0" presStyleCnt="3" custLinFactNeighborY="-2960"/>
      <dgm:spPr/>
      <dgm:t>
        <a:bodyPr/>
        <a:lstStyle/>
        <a:p>
          <a:endParaRPr lang="th-TH"/>
        </a:p>
      </dgm:t>
    </dgm:pt>
    <dgm:pt modelId="{3F372C33-8EA2-470B-B789-CF3A0EB660FA}" type="pres">
      <dgm:prSet presAssocID="{B492647C-13B3-4F71-BDD9-C14A38785AA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943AF5-BA72-474A-BFFE-C2C12244FBD7}" type="pres">
      <dgm:prSet presAssocID="{8265ECA5-62FD-4068-9270-D2A3AF90B424}" presName="circ2" presStyleLbl="vennNode1" presStyleIdx="1" presStyleCnt="3" custLinFactNeighborX="40547" custLinFactNeighborY="4833"/>
      <dgm:spPr/>
      <dgm:t>
        <a:bodyPr/>
        <a:lstStyle/>
        <a:p>
          <a:endParaRPr lang="th-TH"/>
        </a:p>
      </dgm:t>
    </dgm:pt>
    <dgm:pt modelId="{3E24F534-E3E5-4A2D-8000-7D81E663458B}" type="pres">
      <dgm:prSet presAssocID="{8265ECA5-62FD-4068-9270-D2A3AF90B4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54DDB1-0D52-42D8-A7FF-6EF202FFEA54}" type="pres">
      <dgm:prSet presAssocID="{128D2470-C17E-4C90-8DDC-5FFC663F89D8}" presName="circ3" presStyleLbl="vennNode1" presStyleIdx="2" presStyleCnt="3" custLinFactNeighborX="-13869" custLinFactNeighborY="1745"/>
      <dgm:spPr/>
      <dgm:t>
        <a:bodyPr/>
        <a:lstStyle/>
        <a:p>
          <a:endParaRPr lang="th-TH"/>
        </a:p>
      </dgm:t>
    </dgm:pt>
    <dgm:pt modelId="{661407C2-54B4-4E1E-909B-CD055B9EDF17}" type="pres">
      <dgm:prSet presAssocID="{128D2470-C17E-4C90-8DDC-5FFC663F89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D8059C1-1DD8-43DB-A4CD-8E3F76172F4E}" type="presOf" srcId="{A7FE4F2F-3193-46D2-A9A0-30971D52CCC6}" destId="{5558A7AD-D1D0-4FD5-A7C0-C996CC2B4A6F}" srcOrd="0" destOrd="0" presId="urn:microsoft.com/office/officeart/2005/8/layout/venn1"/>
    <dgm:cxn modelId="{98A54501-5364-4E80-94CA-6A900F0C2C55}" type="presOf" srcId="{8265ECA5-62FD-4068-9270-D2A3AF90B424}" destId="{C2943AF5-BA72-474A-BFFE-C2C12244FBD7}" srcOrd="0" destOrd="0" presId="urn:microsoft.com/office/officeart/2005/8/layout/venn1"/>
    <dgm:cxn modelId="{C21EA2F8-DC29-40C5-BB27-D6C686EA0072}" type="presOf" srcId="{8265ECA5-62FD-4068-9270-D2A3AF90B424}" destId="{3E24F534-E3E5-4A2D-8000-7D81E663458B}" srcOrd="1" destOrd="0" presId="urn:microsoft.com/office/officeart/2005/8/layout/venn1"/>
    <dgm:cxn modelId="{2E123815-1AEB-4A38-8F83-95DED9109783}" srcId="{A7FE4F2F-3193-46D2-A9A0-30971D52CCC6}" destId="{8265ECA5-62FD-4068-9270-D2A3AF90B424}" srcOrd="1" destOrd="0" parTransId="{B29109E9-08DD-40FC-B89B-A37A72C7D5A8}" sibTransId="{FD0359A5-A7D4-4DAD-8DD2-DB1F18EDC4BC}"/>
    <dgm:cxn modelId="{0569B5DE-109A-4AD9-AC1D-5F445E020A8C}" type="presOf" srcId="{128D2470-C17E-4C90-8DDC-5FFC663F89D8}" destId="{ED54DDB1-0D52-42D8-A7FF-6EF202FFEA54}" srcOrd="0" destOrd="0" presId="urn:microsoft.com/office/officeart/2005/8/layout/venn1"/>
    <dgm:cxn modelId="{52BAF4A9-C60A-4BA6-BEA5-7634176163B7}" type="presOf" srcId="{128D2470-C17E-4C90-8DDC-5FFC663F89D8}" destId="{661407C2-54B4-4E1E-909B-CD055B9EDF17}" srcOrd="1" destOrd="0" presId="urn:microsoft.com/office/officeart/2005/8/layout/venn1"/>
    <dgm:cxn modelId="{2BF444F3-9504-426B-B7A2-846684814A1A}" srcId="{A7FE4F2F-3193-46D2-A9A0-30971D52CCC6}" destId="{B492647C-13B3-4F71-BDD9-C14A38785AA9}" srcOrd="0" destOrd="0" parTransId="{9314150F-D748-40DE-B344-29D16E6DDAAF}" sibTransId="{CE5353C2-8D39-42ED-9795-FA56EA7FDFF3}"/>
    <dgm:cxn modelId="{6F22F230-C819-4913-A4B6-4F4D110EF321}" srcId="{A7FE4F2F-3193-46D2-A9A0-30971D52CCC6}" destId="{128D2470-C17E-4C90-8DDC-5FFC663F89D8}" srcOrd="2" destOrd="0" parTransId="{105ECB50-8F7C-46AC-8A76-06F65233784C}" sibTransId="{1783B3A9-C8DF-4B5A-845D-4B4310D7A563}"/>
    <dgm:cxn modelId="{A87BA4D3-957F-425A-957D-564DDDAB9411}" type="presOf" srcId="{B492647C-13B3-4F71-BDD9-C14A38785AA9}" destId="{3F372C33-8EA2-470B-B789-CF3A0EB660FA}" srcOrd="1" destOrd="0" presId="urn:microsoft.com/office/officeart/2005/8/layout/venn1"/>
    <dgm:cxn modelId="{98AB8D1D-4207-45F7-B6C4-A6BAB95B0FCC}" type="presOf" srcId="{B492647C-13B3-4F71-BDD9-C14A38785AA9}" destId="{9644CC45-2823-41EA-9598-EDF635A875C8}" srcOrd="0" destOrd="0" presId="urn:microsoft.com/office/officeart/2005/8/layout/venn1"/>
    <dgm:cxn modelId="{93881BD3-1167-4D8C-BAC7-DB8BE2619254}" type="presParOf" srcId="{5558A7AD-D1D0-4FD5-A7C0-C996CC2B4A6F}" destId="{9644CC45-2823-41EA-9598-EDF635A875C8}" srcOrd="0" destOrd="0" presId="urn:microsoft.com/office/officeart/2005/8/layout/venn1"/>
    <dgm:cxn modelId="{3C1743F2-FFEE-469E-96BE-5550A4F0A53C}" type="presParOf" srcId="{5558A7AD-D1D0-4FD5-A7C0-C996CC2B4A6F}" destId="{3F372C33-8EA2-470B-B789-CF3A0EB660FA}" srcOrd="1" destOrd="0" presId="urn:microsoft.com/office/officeart/2005/8/layout/venn1"/>
    <dgm:cxn modelId="{751986D9-EB5B-47DB-876F-63725399FB7F}" type="presParOf" srcId="{5558A7AD-D1D0-4FD5-A7C0-C996CC2B4A6F}" destId="{C2943AF5-BA72-474A-BFFE-C2C12244FBD7}" srcOrd="2" destOrd="0" presId="urn:microsoft.com/office/officeart/2005/8/layout/venn1"/>
    <dgm:cxn modelId="{79848C3C-C10B-4FCD-A1A9-15CB4F43DBC4}" type="presParOf" srcId="{5558A7AD-D1D0-4FD5-A7C0-C996CC2B4A6F}" destId="{3E24F534-E3E5-4A2D-8000-7D81E663458B}" srcOrd="3" destOrd="0" presId="urn:microsoft.com/office/officeart/2005/8/layout/venn1"/>
    <dgm:cxn modelId="{81AA8516-2BDB-4BEC-A2FD-698D35BE6CA7}" type="presParOf" srcId="{5558A7AD-D1D0-4FD5-A7C0-C996CC2B4A6F}" destId="{ED54DDB1-0D52-42D8-A7FF-6EF202FFEA54}" srcOrd="4" destOrd="0" presId="urn:microsoft.com/office/officeart/2005/8/layout/venn1"/>
    <dgm:cxn modelId="{8A31BED7-14AD-4317-BF2E-D012F49A899D}" type="presParOf" srcId="{5558A7AD-D1D0-4FD5-A7C0-C996CC2B4A6F}" destId="{661407C2-54B4-4E1E-909B-CD055B9EDF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FE4F2F-3193-46D2-A9A0-30971D52CCC6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492647C-13B3-4F71-BDD9-C14A38785AA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th-TH" sz="5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บัวเหนือน้ำ</a:t>
          </a:r>
        </a:p>
        <a:p>
          <a:pPr rtl="0">
            <a:lnSpc>
              <a:spcPct val="100000"/>
            </a:lnSpc>
          </a:pPr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มีมารยาท </a:t>
          </a:r>
          <a:r>
            <a:rPr 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: </a:t>
          </a:r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รู้ด้วยตนเอง</a:t>
          </a:r>
          <a:endParaRPr lang="th-TH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9314150F-D748-40DE-B344-29D16E6DDAAF}" type="parTrans" cxnId="{2BF444F3-9504-426B-B7A2-846684814A1A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5353C2-8D39-42ED-9795-FA56EA7FDFF3}" type="sibTrans" cxnId="{2BF444F3-9504-426B-B7A2-846684814A1A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5ECA5-62FD-4068-9270-D2A3AF90B424}">
      <dgm:prSet custT="1"/>
      <dgm:spPr/>
      <dgm:t>
        <a:bodyPr/>
        <a:lstStyle/>
        <a:p>
          <a:pPr rtl="0"/>
          <a:r>
            <a:rPr lang="th-TH" sz="5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บัวใต้น้ำ</a:t>
          </a:r>
        </a:p>
        <a:p>
          <a:pPr rtl="0"/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“ว่านอน สอนยาก”</a:t>
          </a:r>
          <a:endParaRPr lang="th-TH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B29109E9-08DD-40FC-B89B-A37A72C7D5A8}" type="parTrans" cxnId="{2E123815-1AEB-4A38-8F83-95DED9109783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0359A5-A7D4-4DAD-8DD2-DB1F18EDC4BC}" type="sibTrans" cxnId="{2E123815-1AEB-4A38-8F83-95DED9109783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D2470-C17E-4C90-8DDC-5FFC663F89D8}">
      <dgm:prSet custT="1"/>
      <dgm:spPr/>
      <dgm:t>
        <a:bodyPr/>
        <a:lstStyle/>
        <a:p>
          <a:pPr rtl="0"/>
          <a:r>
            <a:rPr lang="th-TH" sz="5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บัวปริ่มน้ำ</a:t>
          </a:r>
        </a:p>
        <a:p>
          <a:pPr rtl="0"/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มีจริยธรรม </a:t>
          </a:r>
          <a:r>
            <a:rPr 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: </a:t>
          </a:r>
          <a:r>
            <a:rPr lang="th-TH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แนะนำตักเตือน</a:t>
          </a:r>
          <a:endParaRPr lang="th-TH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105ECB50-8F7C-46AC-8A76-06F65233784C}" type="parTrans" cxnId="{6F22F230-C819-4913-A4B6-4F4D110EF321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3B3A9-C8DF-4B5A-845D-4B4310D7A563}" type="sibTrans" cxnId="{6F22F230-C819-4913-A4B6-4F4D110EF321}">
      <dgm:prSet/>
      <dgm:spPr/>
      <dgm:t>
        <a:bodyPr/>
        <a:lstStyle/>
        <a:p>
          <a:endParaRPr lang="th-TH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58A7AD-D1D0-4FD5-A7C0-C996CC2B4A6F}" type="pres">
      <dgm:prSet presAssocID="{A7FE4F2F-3193-46D2-A9A0-30971D52CC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44CC45-2823-41EA-9598-EDF635A875C8}" type="pres">
      <dgm:prSet presAssocID="{B492647C-13B3-4F71-BDD9-C14A38785AA9}" presName="circ1" presStyleLbl="vennNode1" presStyleIdx="0" presStyleCnt="3" custLinFactNeighborY="-2960"/>
      <dgm:spPr/>
      <dgm:t>
        <a:bodyPr/>
        <a:lstStyle/>
        <a:p>
          <a:endParaRPr lang="th-TH"/>
        </a:p>
      </dgm:t>
    </dgm:pt>
    <dgm:pt modelId="{3F372C33-8EA2-470B-B789-CF3A0EB660FA}" type="pres">
      <dgm:prSet presAssocID="{B492647C-13B3-4F71-BDD9-C14A38785AA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943AF5-BA72-474A-BFFE-C2C12244FBD7}" type="pres">
      <dgm:prSet presAssocID="{8265ECA5-62FD-4068-9270-D2A3AF90B424}" presName="circ2" presStyleLbl="vennNode1" presStyleIdx="1" presStyleCnt="3" custLinFactNeighborX="-183" custLinFactNeighborY="-4364"/>
      <dgm:spPr/>
      <dgm:t>
        <a:bodyPr/>
        <a:lstStyle/>
        <a:p>
          <a:endParaRPr lang="th-TH"/>
        </a:p>
      </dgm:t>
    </dgm:pt>
    <dgm:pt modelId="{3E24F534-E3E5-4A2D-8000-7D81E663458B}" type="pres">
      <dgm:prSet presAssocID="{8265ECA5-62FD-4068-9270-D2A3AF90B4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54DDB1-0D52-42D8-A7FF-6EF202FFEA54}" type="pres">
      <dgm:prSet presAssocID="{128D2470-C17E-4C90-8DDC-5FFC663F89D8}" presName="circ3" presStyleLbl="vennNode1" presStyleIdx="2" presStyleCnt="3" custLinFactNeighborX="706" custLinFactNeighborY="-4364"/>
      <dgm:spPr/>
      <dgm:t>
        <a:bodyPr/>
        <a:lstStyle/>
        <a:p>
          <a:endParaRPr lang="th-TH"/>
        </a:p>
      </dgm:t>
    </dgm:pt>
    <dgm:pt modelId="{661407C2-54B4-4E1E-909B-CD055B9EDF17}" type="pres">
      <dgm:prSet presAssocID="{128D2470-C17E-4C90-8DDC-5FFC663F89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2966B4A-C0F6-4F1F-A172-A003014512BD}" type="presOf" srcId="{8265ECA5-62FD-4068-9270-D2A3AF90B424}" destId="{3E24F534-E3E5-4A2D-8000-7D81E663458B}" srcOrd="1" destOrd="0" presId="urn:microsoft.com/office/officeart/2005/8/layout/venn1"/>
    <dgm:cxn modelId="{2E123815-1AEB-4A38-8F83-95DED9109783}" srcId="{A7FE4F2F-3193-46D2-A9A0-30971D52CCC6}" destId="{8265ECA5-62FD-4068-9270-D2A3AF90B424}" srcOrd="1" destOrd="0" parTransId="{B29109E9-08DD-40FC-B89B-A37A72C7D5A8}" sibTransId="{FD0359A5-A7D4-4DAD-8DD2-DB1F18EDC4BC}"/>
    <dgm:cxn modelId="{706DAA85-5EBA-42AC-89CD-F37870C23E5F}" type="presOf" srcId="{B492647C-13B3-4F71-BDD9-C14A38785AA9}" destId="{9644CC45-2823-41EA-9598-EDF635A875C8}" srcOrd="0" destOrd="0" presId="urn:microsoft.com/office/officeart/2005/8/layout/venn1"/>
    <dgm:cxn modelId="{629761D8-254F-47DC-9EC6-FA5D8B2D1987}" type="presOf" srcId="{128D2470-C17E-4C90-8DDC-5FFC663F89D8}" destId="{ED54DDB1-0D52-42D8-A7FF-6EF202FFEA54}" srcOrd="0" destOrd="0" presId="urn:microsoft.com/office/officeart/2005/8/layout/venn1"/>
    <dgm:cxn modelId="{717B8085-5EDD-45DC-89D7-90C0FCB39C9C}" type="presOf" srcId="{8265ECA5-62FD-4068-9270-D2A3AF90B424}" destId="{C2943AF5-BA72-474A-BFFE-C2C12244FBD7}" srcOrd="0" destOrd="0" presId="urn:microsoft.com/office/officeart/2005/8/layout/venn1"/>
    <dgm:cxn modelId="{2BF444F3-9504-426B-B7A2-846684814A1A}" srcId="{A7FE4F2F-3193-46D2-A9A0-30971D52CCC6}" destId="{B492647C-13B3-4F71-BDD9-C14A38785AA9}" srcOrd="0" destOrd="0" parTransId="{9314150F-D748-40DE-B344-29D16E6DDAAF}" sibTransId="{CE5353C2-8D39-42ED-9795-FA56EA7FDFF3}"/>
    <dgm:cxn modelId="{6F22F230-C819-4913-A4B6-4F4D110EF321}" srcId="{A7FE4F2F-3193-46D2-A9A0-30971D52CCC6}" destId="{128D2470-C17E-4C90-8DDC-5FFC663F89D8}" srcOrd="2" destOrd="0" parTransId="{105ECB50-8F7C-46AC-8A76-06F65233784C}" sibTransId="{1783B3A9-C8DF-4B5A-845D-4B4310D7A563}"/>
    <dgm:cxn modelId="{BBAD3382-50F8-4EA5-A2C8-5901548735B7}" type="presOf" srcId="{B492647C-13B3-4F71-BDD9-C14A38785AA9}" destId="{3F372C33-8EA2-470B-B789-CF3A0EB660FA}" srcOrd="1" destOrd="0" presId="urn:microsoft.com/office/officeart/2005/8/layout/venn1"/>
    <dgm:cxn modelId="{28AEE966-BCE1-4FB4-B8C3-398F5CD91A52}" type="presOf" srcId="{128D2470-C17E-4C90-8DDC-5FFC663F89D8}" destId="{661407C2-54B4-4E1E-909B-CD055B9EDF17}" srcOrd="1" destOrd="0" presId="urn:microsoft.com/office/officeart/2005/8/layout/venn1"/>
    <dgm:cxn modelId="{B15CBFDA-BE10-4994-88AC-A0FD2D152472}" type="presOf" srcId="{A7FE4F2F-3193-46D2-A9A0-30971D52CCC6}" destId="{5558A7AD-D1D0-4FD5-A7C0-C996CC2B4A6F}" srcOrd="0" destOrd="0" presId="urn:microsoft.com/office/officeart/2005/8/layout/venn1"/>
    <dgm:cxn modelId="{CA729D74-D79C-4985-A12F-F618E046064B}" type="presParOf" srcId="{5558A7AD-D1D0-4FD5-A7C0-C996CC2B4A6F}" destId="{9644CC45-2823-41EA-9598-EDF635A875C8}" srcOrd="0" destOrd="0" presId="urn:microsoft.com/office/officeart/2005/8/layout/venn1"/>
    <dgm:cxn modelId="{CD6EFEEB-6BB0-4B00-A014-44804784FA90}" type="presParOf" srcId="{5558A7AD-D1D0-4FD5-A7C0-C996CC2B4A6F}" destId="{3F372C33-8EA2-470B-B789-CF3A0EB660FA}" srcOrd="1" destOrd="0" presId="urn:microsoft.com/office/officeart/2005/8/layout/venn1"/>
    <dgm:cxn modelId="{6B5F02C7-0F34-4848-8B39-87E8307D18E2}" type="presParOf" srcId="{5558A7AD-D1D0-4FD5-A7C0-C996CC2B4A6F}" destId="{C2943AF5-BA72-474A-BFFE-C2C12244FBD7}" srcOrd="2" destOrd="0" presId="urn:microsoft.com/office/officeart/2005/8/layout/venn1"/>
    <dgm:cxn modelId="{6BA42BF3-C25A-410E-931D-5B1F2FA084C3}" type="presParOf" srcId="{5558A7AD-D1D0-4FD5-A7C0-C996CC2B4A6F}" destId="{3E24F534-E3E5-4A2D-8000-7D81E663458B}" srcOrd="3" destOrd="0" presId="urn:microsoft.com/office/officeart/2005/8/layout/venn1"/>
    <dgm:cxn modelId="{84635C5F-E317-4D3C-B03C-61AC4010787A}" type="presParOf" srcId="{5558A7AD-D1D0-4FD5-A7C0-C996CC2B4A6F}" destId="{ED54DDB1-0D52-42D8-A7FF-6EF202FFEA54}" srcOrd="4" destOrd="0" presId="urn:microsoft.com/office/officeart/2005/8/layout/venn1"/>
    <dgm:cxn modelId="{4BC7F707-8EAC-4676-8030-EEC560D1DCDF}" type="presParOf" srcId="{5558A7AD-D1D0-4FD5-A7C0-C996CC2B4A6F}" destId="{661407C2-54B4-4E1E-909B-CD055B9EDF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4CC45-2823-41EA-9598-EDF635A875C8}">
      <dsp:nvSpPr>
        <dsp:cNvPr id="0" name=""/>
        <dsp:cNvSpPr/>
      </dsp:nvSpPr>
      <dsp:spPr>
        <a:xfrm>
          <a:off x="2799310" y="66238"/>
          <a:ext cx="3535836" cy="353583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5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บัวเหนือน้ำ</a:t>
          </a:r>
        </a:p>
        <a:p>
          <a:pPr lvl="0" algn="ctr" defTabSz="2400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มีมารยาท </a:t>
          </a:r>
          <a:r>
            <a:rPr 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: </a:t>
          </a: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รู้ด้วยตนเอง</a:t>
          </a:r>
          <a:endParaRPr lang="th-TH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3270755" y="685009"/>
        <a:ext cx="2592946" cy="1591126"/>
      </dsp:txXfrm>
    </dsp:sp>
    <dsp:sp modelId="{C2943AF5-BA72-474A-BFFE-C2C12244FBD7}">
      <dsp:nvSpPr>
        <dsp:cNvPr id="0" name=""/>
        <dsp:cNvSpPr/>
      </dsp:nvSpPr>
      <dsp:spPr>
        <a:xfrm>
          <a:off x="5508833" y="2551683"/>
          <a:ext cx="3535836" cy="3535836"/>
        </a:xfrm>
        <a:prstGeom prst="ellipse">
          <a:avLst/>
        </a:prstGeom>
        <a:solidFill>
          <a:schemeClr val="accent4">
            <a:alpha val="50000"/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บัวใต้น้ำ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“ว่านอน สอนยาก”</a:t>
          </a:r>
          <a:endParaRPr lang="th-TH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6590210" y="3465108"/>
        <a:ext cx="2121501" cy="1944710"/>
      </dsp:txXfrm>
    </dsp:sp>
    <dsp:sp modelId="{ED54DDB1-0D52-42D8-A7FF-6EF202FFEA54}">
      <dsp:nvSpPr>
        <dsp:cNvPr id="0" name=""/>
        <dsp:cNvSpPr/>
      </dsp:nvSpPr>
      <dsp:spPr>
        <a:xfrm>
          <a:off x="1033077" y="2442496"/>
          <a:ext cx="3535836" cy="3535836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บัวปริ่มน้ำ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มีจริยธรรม </a:t>
          </a:r>
          <a:r>
            <a:rPr 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: </a:t>
          </a: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แนะนำตักเตือนได้</a:t>
          </a:r>
          <a:endParaRPr lang="th-TH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1366035" y="3355921"/>
        <a:ext cx="2121501" cy="1944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4CC45-2823-41EA-9598-EDF635A875C8}">
      <dsp:nvSpPr>
        <dsp:cNvPr id="0" name=""/>
        <dsp:cNvSpPr/>
      </dsp:nvSpPr>
      <dsp:spPr>
        <a:xfrm>
          <a:off x="2799310" y="66238"/>
          <a:ext cx="3535836" cy="353583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5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บัวเหนือน้ำ</a:t>
          </a:r>
        </a:p>
        <a:p>
          <a:pPr lvl="0" algn="ctr" defTabSz="2400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มีมารยาท </a:t>
          </a:r>
          <a:r>
            <a:rPr 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: </a:t>
          </a: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รู้ด้วยตนเอง</a:t>
          </a:r>
          <a:endParaRPr lang="th-TH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3270755" y="685009"/>
        <a:ext cx="2592946" cy="1591126"/>
      </dsp:txXfrm>
    </dsp:sp>
    <dsp:sp modelId="{C2943AF5-BA72-474A-BFFE-C2C12244FBD7}">
      <dsp:nvSpPr>
        <dsp:cNvPr id="0" name=""/>
        <dsp:cNvSpPr/>
      </dsp:nvSpPr>
      <dsp:spPr>
        <a:xfrm>
          <a:off x="4068687" y="2226492"/>
          <a:ext cx="3535836" cy="3535836"/>
        </a:xfrm>
        <a:prstGeom prst="ellipse">
          <a:avLst/>
        </a:prstGeom>
        <a:solidFill>
          <a:schemeClr val="accent4">
            <a:alpha val="50000"/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บัวใต้น้ำ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“ว่านอน สอนยาก”</a:t>
          </a:r>
          <a:endParaRPr lang="th-TH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5150064" y="3139917"/>
        <a:ext cx="2121501" cy="1944710"/>
      </dsp:txXfrm>
    </dsp:sp>
    <dsp:sp modelId="{ED54DDB1-0D52-42D8-A7FF-6EF202FFEA54}">
      <dsp:nvSpPr>
        <dsp:cNvPr id="0" name=""/>
        <dsp:cNvSpPr/>
      </dsp:nvSpPr>
      <dsp:spPr>
        <a:xfrm>
          <a:off x="1548425" y="2226492"/>
          <a:ext cx="3535836" cy="3535836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บัวปริ่มน้ำ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มีจริยธรรม </a:t>
          </a:r>
          <a:r>
            <a:rPr 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: </a:t>
          </a:r>
          <a:r>
            <a:rPr lang="th-TH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แนะนำตักเตือน</a:t>
          </a:r>
          <a:endParaRPr lang="th-TH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1881383" y="3139917"/>
        <a:ext cx="2121501" cy="1944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คลิกเพื่อแก้ไขลักษณะข้อความหลัก</a:t>
            </a:r>
          </a:p>
          <a:p>
            <a:pPr lvl="1"/>
            <a:r>
              <a:rPr lang="th-TH" noProof="0" smtClean="0"/>
              <a:t>ระดับสอง</a:t>
            </a:r>
          </a:p>
          <a:p>
            <a:pPr lvl="2"/>
            <a:r>
              <a:rPr lang="th-TH" noProof="0" smtClean="0"/>
              <a:t>ระดับสาม</a:t>
            </a:r>
          </a:p>
          <a:p>
            <a:pPr lvl="3"/>
            <a:r>
              <a:rPr lang="th-TH" noProof="0" smtClean="0"/>
              <a:t>ระดับสี่</a:t>
            </a:r>
          </a:p>
          <a:p>
            <a:pPr lvl="4"/>
            <a:r>
              <a:rPr lang="th-TH" noProof="0" smtClean="0"/>
              <a:t>ระดับห้า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 b="0">
                <a:cs typeface="Angsana New" pitchFamily="18" charset="-34"/>
              </a:defRPr>
            </a:lvl1pPr>
          </a:lstStyle>
          <a:p>
            <a:pPr>
              <a:defRPr/>
            </a:pPr>
            <a:fld id="{DED8AF02-A0D8-4C4A-93CF-D3CA3C2A1E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6093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31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31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ED4B-C5C5-4F59-8D90-E51A4A8D7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8088-3AED-4F38-9E37-5D4448021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8A43-9F55-4BEB-A34D-013B955C0CA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70417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5727-4E1F-421A-AB29-E3730E1BC3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9069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BD7C-94DE-4593-A83A-44C8EF5BF7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53087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0B93-BE36-4F59-948D-D5FD70918A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880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73D67-D3FE-4C46-98D6-474D55E380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69238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F6D0-9202-475D-878C-5D42CF72301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44150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srgbClr val="333333"/>
              </a:solidFill>
            </a:endParaRP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srgbClr val="57896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srgbClr val="57896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rgbClr val="57896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F0A909-E3D2-4C43-9FAF-D988B6017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7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9F59C1-922F-4B4C-81DF-55AFD3D63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995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8F469A-7547-4E79-A7E7-0846FE15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745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16E377-F7C1-49F3-97A1-248B61F2E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4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11BC-A75E-48F0-B90D-D0F56947D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FFF5642-3AC1-402D-9F85-98793C43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36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941E82-274C-4A9D-8703-2BC019BB8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7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7D29D3-A453-4AF6-A530-7BBBCCFEC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28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1C9F70-9D9F-4DEF-B63B-178A43134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19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C5BB96-59CB-4D25-A627-DFD1020F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90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29811A-AC45-43E5-BFD2-1453CA61F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554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F85962-A9F2-43F4-8C98-2F53A1ECB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67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C126-6C51-4604-A3BB-393F25E5F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D5DE-1C1B-423A-A56E-0CB5328D4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92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EE2C-2162-431D-9A03-536F272E4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2700" y="1681163"/>
            <a:ext cx="9144000" cy="1766887"/>
            <a:chOff x="-8" y="1059"/>
            <a:chExt cx="5760" cy="111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ltGray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ltGray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 New" pitchFamily="18" charset="-34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>
                <a:off x="-8" y="10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>
                <a:off x="-4" y="1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>
                <a:off x="99" y="1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>
                <a:off x="283" y="1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</p:grpSp>
      </p:grpSp>
      <p:sp>
        <p:nvSpPr>
          <p:cNvPr id="30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1212850" y="6232525"/>
            <a:ext cx="1905000" cy="457200"/>
          </a:xfrm>
        </p:spPr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0250" y="6232525"/>
            <a:ext cx="1905000" cy="457200"/>
          </a:xfrm>
        </p:spPr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82CC812-F06F-4AC8-B6C1-7C998ED7419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E361-1920-440B-A5A1-98B5AD5F2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45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C461-A2F8-4429-BF77-12FFD485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79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6BCA-1ADD-485F-AD38-21FF5F5D5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41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C2B9-18C4-4C5F-A554-E93C0D2A5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86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DB64A-84E6-425E-B657-A954EBF9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24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59FA-EF9F-403D-9539-6B145A236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47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E66D-4836-4D52-8452-FA661D65F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33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E89E-D48E-4CA7-BCB8-EAFFD075F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99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115ED-368E-435C-89AA-8AA21AFF7B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0786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A182BAFD-A51C-4BAF-A22E-52FBAE42EF99}" type="datetimeFigureOut">
              <a:rPr lang="th-TH"/>
              <a:pPr>
                <a:defRPr/>
              </a:pPr>
              <a:t>31/01/61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18ED9789-B57B-49A0-ACBC-80B0B6A2F1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54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56B405C-412F-4921-9BF8-FFAEDE66EA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77696-8F63-4DA7-B6EB-2B5187DC0A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752196"/>
      </p:ext>
    </p:extLst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9DFB-6D03-4AAB-81BF-08CB2440FA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5984361"/>
      </p:ext>
    </p:extLst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71F69-7C94-4B7D-B918-7A6E8B2F66A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018680"/>
      </p:ext>
    </p:extLst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6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01CB-B2D1-49E5-9E13-9993447E54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3432912"/>
      </p:ext>
    </p:extLst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173F0-DE43-46A9-A3CF-4BF7284B47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6134777"/>
      </p:ext>
    </p:extLst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4BED-FC03-43DB-A309-5655222F64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746283"/>
      </p:ext>
    </p:extLst>
  </p:cSld>
  <p:clrMapOvr>
    <a:masterClrMapping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32B6-7249-4527-AAE1-D28A26338C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370456"/>
      </p:ext>
    </p:extLst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F097-7014-4F3D-896F-9663501052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155474"/>
      </p:ext>
    </p:extLst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4D337-5A8C-45E8-ACE4-25D36CC86F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02339"/>
      </p:ext>
    </p:extLst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E5E19-8630-44F0-9BB1-FEE3D82E1E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807264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5663DFB4-8348-4031-A695-6069777188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4" y="244477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44477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3667-EC4A-42AF-8050-F34693450BB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096122"/>
      </p:ext>
    </p:extLst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2099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99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36B7-D2C8-4C8F-A013-C2CDA7749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83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98F5-C407-4D74-B1FA-BEC1FA2C9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25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66848-5B73-4C15-B363-3AA731F7D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26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A526-DE97-4E04-BB5B-054C63D6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7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4AD5-2BCD-4E6F-902D-36D39DD31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0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B4B3-CA51-44D3-8933-A9CD876A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67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AE345-C6CF-4C27-B1C6-B0FA740E5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36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E4C83-F795-411C-9E59-33BC3BE5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40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4D38E-6155-4A73-9283-72D6657E4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7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317BD277-3981-4189-A2D5-7834272000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361B-B441-4CB7-BFC8-3C945914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93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6B3F-65BA-4672-8CE7-AA8D429E7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309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A6D2-8261-4988-91D2-802F96123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76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97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7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CE3E-2BBA-42A5-B8DB-C10968335D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1090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1FAC-83CA-4479-86BF-7E3AC4C8E8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59897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2C8C-B6BD-42E5-84F3-BD154F219E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07413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0A08-FE0A-4D1B-9D3C-92CB0BEC46B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8504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8EC0-E1CA-428A-94B7-37498DB56E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1097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E51A-F959-450B-AD93-23F4C4BCB7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09539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7BEF-AAA6-4CDF-B485-7D67442890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608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AB09F993-A3FE-4910-8753-3F475B8B3E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B4087-048C-4379-9CFF-F77BB0B3C9D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66375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25506-CE63-4F46-9EF4-5A4662E6ED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28290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B0EC0-ADDB-4D38-8321-DAD03EA57F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4935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EA337-FD58-4506-B24D-BF22E49D70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654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3859-58E0-43DA-8C84-4CB4F2E3E9A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65663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710414F6-FB83-4739-9287-B0160379EBF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36353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6B88C940-8601-4C7B-9F54-47EB6A8906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11291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E6A6EC3A-379D-49F8-B752-F6318ACC7F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617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A5FC294B-A7E5-4360-BDCC-023C1DC01E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9202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129D5F23-CB59-4050-AA0F-9FDFEDD547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65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B757E34-1C07-4220-BB70-23512A7F4C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313ABF2E-F4AC-4AD3-82C4-20C4E32128E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2131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BC1DEC68-9176-4717-A710-71E4FF7B06D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21652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425AD1E3-6CD7-4B21-A0DF-A41D9210F7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80042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274EE4F0-A0D7-478F-ABAA-45E7315D06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86157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9D7E7A75-B9E9-4BB3-A7E5-4901152096E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5260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C5CEE7F9-8134-447F-A9E7-7B247AD14D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149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B8F2116F-C3A1-4A2A-8FD5-E0418FA9CB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54123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C32B1E15-A982-4D76-8C8B-0765321E67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4550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71414"/>
            <a:ext cx="128585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97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77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71B6B376-3ACE-4787-BF88-54053275EB0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34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1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34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87D2-3684-457D-93F2-1F9317BE6E3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2694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9BC7-E503-4EB6-804F-D571073E2FB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61468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B3886-4680-40CE-9690-A9B89B0E7D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46941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CA42-4028-4388-B32F-FC3EACB35C1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1233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5CF0-98A0-48A3-9CB0-0B78C197F86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47990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24A1-6D5F-4A78-91C7-7FACDBC75F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14594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327E-98A3-4594-84DD-FBADA2A344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45149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DC17E-8851-49B9-A187-F75D7791D2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3290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248B-B769-4DD8-857C-58A455D132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6018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663C-42E0-4B0F-AF26-20399B39B91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2564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BD18E1E-355C-4BA5-AB2E-9C5D0BEAFDC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D48B-7AFE-4DD5-BBF6-06437D4107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5677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68526-1540-482B-8689-6A5122F4CA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78170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93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712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93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9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545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76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106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805F-00B2-464D-8C6A-E65731547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519E79BF-02FE-405F-BDDF-F82C2CF7AE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7664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239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8515-A2F2-4460-A1BA-F8615EFCDC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F4E-C538-4E1E-8879-C37A558211B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8456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</p:grpSp>
      <p:sp>
        <p:nvSpPr>
          <p:cNvPr id="197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7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18B061-E390-4343-89F9-40CA2FAA973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060458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A0B591-2EB0-4834-B39F-42FCE65511C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74477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F0E4D8-8D2A-46E5-AF8C-066AD422CF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5200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C37C7F-F795-4D5F-886D-C4CB161ADC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40711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99372E-951C-462A-8D3A-C41E049008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7788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D2C109-5525-4AF1-A00F-C68ED8B9F8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002454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2296FE-86C0-4958-A0A0-3ED9E86A1B5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741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83E556B-9289-4E62-8809-4A6ABD41BF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18FA08-E69E-4AD7-8F6D-BFE9CB2DFE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0174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0FA887-5B6A-4A6B-A6A2-3E691A1D203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67765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480C4B-8764-4B8B-A211-27A1E11AAAE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12560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0F11AC-D952-46E5-A001-2AC07CD695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960097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E5C625-A296-4C95-9521-1684D65EB1A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1246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441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179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80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72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2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9D35B23-81B5-45CE-8452-CBE43C00F1F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226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4392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930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591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90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715F-C53B-4BC7-9AE6-3D161B13BA2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BF1-306E-46EA-940B-B46C313072A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582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41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41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DDEF-4F77-4BB6-87E9-C528DCFC6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83E1-E3D7-4FD2-A9E0-572BDE216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7591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8A6E-C4A5-4552-BAAB-99F86507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4949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5198-E5DA-4249-8426-293C02588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04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1A2C29BA-E01C-4597-92CA-A20CB78613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6A18-5416-4EDF-93DA-F1EE45075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40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EE39-881A-49E3-8115-70726E50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0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9BA9-4A6C-4EF9-A988-EDB37DD48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624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1A18A-7EAF-4757-8FCC-AC88E7C8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783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F0C92-D5CC-4129-BA2C-B317C473F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73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B9A4-B0EC-4429-8936-F085D313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061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1240-E983-49F5-BDE1-BFBFFA3D2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837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E20B-F559-4086-A010-509D1B25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5003-30FB-4B20-A1F9-E63290224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176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FD9EE-CD99-4E3D-A1DE-8E6E5347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79AB2A-73E4-49A4-B77F-6F529E37C5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668030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83BA-1FD8-4301-A40D-B3E6C798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51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CEDF-DD9C-4F5E-943E-B8F16022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083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F800-C437-44AA-B490-800C9AEBF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49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0A1C-6A7B-4FCC-9660-7D7D0DBC3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805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8339-0B15-411D-801B-5ED55AEC6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790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4A67A-3C13-4095-830F-41052004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571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A59A-9E96-42FD-ABA7-E5BEFF6C8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543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71AF-433B-4BC9-B5D0-BEAA88B7C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493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BA2E9-9362-409A-A8F7-10002569C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283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01AD-1000-4EE2-B0C4-A61BCB00C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5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AC20BF-017D-4459-B8FC-34416371DDD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127772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E4EB-85E0-45A1-AFF1-A2CE21372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2694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90B46-08E0-4D2E-A8D3-8A57C8DC4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472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BA56-F8E3-475B-BD37-22CB8E812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540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287B-B812-4110-9889-EEB9E4957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787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72FC-7FE0-4DDC-A033-26D7BDB2E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00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969-A41C-4C11-924F-E8864075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773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D10F-492A-49DB-AF26-D4F3F465B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59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0FF3-1DA3-4DB2-B330-E9898B4E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36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D493-0238-4540-ADF7-47D3D0401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42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801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68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FD109D-D83D-4DE3-9E18-D2089D0EB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8CBB2D-DC2F-4D55-B261-046A28AED3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51467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09B1-3B43-46D5-9391-567AFCCF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29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E700-FD41-46C9-A1AF-3CFB3D476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44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FF11-DD2E-4AFB-BB2B-E4E5DFA91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0051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B413A-27A3-4BA6-96F4-33C482EF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0022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3F34-6398-4C76-BEC9-06E6508E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1738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3031-70A0-422B-B9D5-94B884D71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978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D861-E628-4AE6-ADBD-4ED6DBC80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283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9067-E12B-434F-A968-BACBFD62B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100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220D7-44B1-4BEE-8441-0EF15BB78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25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1841-0CAF-4AD6-BFA4-D2A6CD793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7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93A13E-BBE0-4193-A5D9-D15EB05CBDD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294845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333333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905F7174-91E2-4312-8946-0BB66ECEF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004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9E95-084E-42AC-BA6E-0624E07CA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405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8F749-8438-4E6F-B000-73B530494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625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E285-810B-41B2-A1DA-993099FC5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32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51DB-CAF2-46DD-8266-F0D57837B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7656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AFB2-0BC9-4957-B08B-EDD3E4773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174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E19A-E1F1-4E80-AC43-2D9072813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19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EBF92-53DF-4DC2-9010-2AF4BFEDD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704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9B10-7A9A-49B8-A001-78C46CB5D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822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5EA3-B465-4E49-8578-5A82C5BE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A9E9AD-5A12-4318-B73C-81E81C8FD3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45712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9C11-712E-4001-A894-5A2F472FE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65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34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1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34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8E67-C208-4CE7-91E1-C7B7405C85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24204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CA49F-C6E8-46EB-A9D5-219842F25C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32176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78F4-03F5-4363-9448-2E88452A8FB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206140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8A8B-C2C1-4D3C-8847-C3FD88D2FC1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26146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61C3-FF73-4773-A07F-55D9C575E4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823753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F2F3-885B-4C89-B714-D2180448FD0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820909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79DF-059B-44C6-BE65-3C24530F7F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009348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4D4A-2759-4BBF-A74F-E95C1DD6C44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48167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FEC4-7A81-4BB9-B66A-45D1A59C24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2063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D461270-1996-474D-979B-02461D80BE3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584392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37AB-3546-4BE6-A844-8A56DB7BEC0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675578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E11F-E3E5-4965-B9C4-7DCC2991FA0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82951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BECE-FE62-4725-BB19-F17401D362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9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FAA4-05FA-4C87-A818-F42A12E8F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9C0E597-4170-4BA9-B8F9-86FA9E2308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9925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1378C7E-D00B-43EB-A3EB-6EAC22495A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265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4B380F-1097-4258-A937-237954BA75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775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EAA3F79-AFE9-4E44-996C-8AD21E7EADE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2454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AE2AD9-5E8A-4FEB-9111-0319E67CFB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864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97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7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CC6D-9067-4597-B026-69418250C48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4201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97DC8-8AB6-4026-A190-E66936EA10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887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E34A9-0FDF-45FE-BAC5-EE4FFEF48A1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693FC-A839-4803-933D-38647E2A33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182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7290-CF57-416A-9549-92322622475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66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FE902-7B12-46DB-9CE2-EEB1854F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1F251-32EE-4E91-B810-7D2C1A70B3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451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482F-07D9-4AEB-AAA8-A40EE9C2F2E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677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ABAF4-CCF9-4FB5-BC35-C388AFA0491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3968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CD6F-C71F-4B85-9199-5F40435D4F3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785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A21BE-05D2-4CD8-9017-72B8BE0F27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4558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E743-93C0-4688-AB98-A0B6A352F6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9918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7E2B-EFBD-420E-A209-9239AFF47CC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498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6F15-2B5E-4233-941D-EFD9A01F6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6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F5671-0B9C-4A68-B9AD-188A4BD4D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3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E217-9274-4F7D-9F61-DF2CD9CAA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97AFE-AA9B-4087-AFE0-29C652F1D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DF3B-6EBD-4065-813F-E19C00CF8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66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BF21-38D6-4B3E-BD45-15C2D2537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9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95985-3959-48E1-8939-7C711182F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76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25F7-ECC9-46A0-A640-CBF529A1D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28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B405-30E2-454F-866A-5EDE0E035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56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84A0-4D90-4D68-B309-1F938F258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9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D1BB-E6C6-4B47-8A45-3A9972F9E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2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2904-BE61-4D8F-BAC0-25BE29C5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70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2700" y="1681163"/>
            <a:ext cx="9144000" cy="1766887"/>
            <a:chOff x="-8" y="1059"/>
            <a:chExt cx="5760" cy="111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ltGray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ltGray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 New" pitchFamily="18" charset="-34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>
                <a:off x="-8" y="10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>
                <a:off x="-4" y="1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>
                <a:off x="99" y="1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>
                <a:off x="283" y="1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</p:grpSp>
      </p:grpSp>
      <p:sp>
        <p:nvSpPr>
          <p:cNvPr id="30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1212850" y="6232525"/>
            <a:ext cx="1905000" cy="457200"/>
          </a:xfrm>
        </p:spPr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0250" y="6232525"/>
            <a:ext cx="1905000" cy="457200"/>
          </a:xfrm>
        </p:spPr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3E461CB-6FE7-46AC-B8A5-C44F589C72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4536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39997FF-4BCB-4D83-8C64-1936FF52D3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705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836D-75CC-4461-B3BA-8DDCADA93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3DB203FB-5FEC-432B-8780-63B935A700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3067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32CE7A7-2721-4501-A998-E6F0A3CA75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73649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6C82488-08C0-4BE1-BA79-08C114C435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2398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E86DFAD-133C-4059-86C0-BB64516A98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698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813EE160-1750-4DE5-80D0-6836AF8863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765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EDC34EA-6D5E-4332-AD00-A4418F6D20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938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A385010E-063E-4F0A-935C-60F17624F4E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991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37747B0E-881B-4F16-BCC9-4D6A064D0E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4283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BBB7D9C-64CD-45D1-A4B6-979DE57D291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7465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052595BC-A90F-4B46-ABDC-2A12A4326F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87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87EE-F6D5-4C44-9A57-08D560923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41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41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8598-C8D1-45BD-B49E-40C94696C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D53FA-14A7-46B5-9A41-EEC7F6D07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59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B731-1DE9-4562-B982-467A00459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4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BA07-E3A2-44BC-9FB1-597A316BF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6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593F-F63A-41F1-8B97-4CE35CCFD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30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7CA3-AFF3-4F51-8761-A4E662E2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35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1B63-8DD6-450E-80CA-5D697986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0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67FE-5564-487E-AD50-A70295DB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7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A0ED-45D3-46FD-AF05-B128FDFD0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110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BD43-80D9-43F4-8FEF-53C3E8101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0BE2-41F6-4712-AAD2-290B265B0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5D8A-EA3E-4C24-B86E-79B116171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84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19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19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602F-129A-45E5-8CBB-5292F101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60FF7-2F21-42BB-82BC-060448A6C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136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CDF9-769D-4BA2-81C8-FCFD17F2C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7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A0ED-C6F5-47DD-AFB5-E5B86C907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00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FDB1-1456-4795-84B2-532AB365C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55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706BE-3209-4E98-A0E9-42BC3F53B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88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5961-CAE8-4282-92C2-A8B1B1802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700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C0CB-79E0-4019-8C03-328876431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93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615F6-FB04-483E-A54C-FA5ED20CA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9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5E02-E323-4151-8A85-949C78942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6833-4432-424D-843E-E37450905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612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ABB8-9906-4FD7-9EB2-7592613CA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438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4DAA-F19C-479A-B417-DF89FD13F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42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6E37050E-888E-4673-B63D-0DA38A9F1362}" type="datetimeFigureOut">
              <a:rPr lang="th-TH"/>
              <a:pPr>
                <a:defRPr/>
              </a:pPr>
              <a:t>31/01/61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DA9F3784-44C3-4C22-BFCB-9374FDE7BC7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51476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34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1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34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C77E-52F8-4ECA-A3FF-7C540BA209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068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41B8-7A5F-4C6C-8880-ED94C3AC156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7821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9BCA9-998A-4D85-84C2-36077F37D3C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6243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DBF9-DDA5-465E-BC72-4416BF2A41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508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E69C2-0B1B-4C34-AC9A-42B094410F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84872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4B95-4777-46DB-BE30-0C5ED322A81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52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0208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0208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208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208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208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208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208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209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209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9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ngsana New" pitchFamily="18" charset="-34"/>
              </a:defRPr>
            </a:lvl1pPr>
          </a:lstStyle>
          <a:p>
            <a:pPr>
              <a:defRPr/>
            </a:pPr>
            <a:fld id="{D71D0118-55C3-47E9-A263-DF6CB6DB8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34" r:id="rId1"/>
    <p:sldLayoutId id="2147487681" r:id="rId2"/>
    <p:sldLayoutId id="2147487682" r:id="rId3"/>
    <p:sldLayoutId id="2147487683" r:id="rId4"/>
    <p:sldLayoutId id="2147487684" r:id="rId5"/>
    <p:sldLayoutId id="2147487685" r:id="rId6"/>
    <p:sldLayoutId id="2147487686" r:id="rId7"/>
    <p:sldLayoutId id="2147487687" r:id="rId8"/>
    <p:sldLayoutId id="2147487688" r:id="rId9"/>
    <p:sldLayoutId id="2147487689" r:id="rId10"/>
    <p:sldLayoutId id="214748769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 b="0">
                <a:solidFill>
                  <a:srgbClr val="578963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600" b="0">
                <a:solidFill>
                  <a:srgbClr val="578963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600" b="0">
                <a:solidFill>
                  <a:srgbClr val="578963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fld id="{A79BBFFE-B4CB-4B72-A548-B6EA23369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65" r:id="rId1"/>
    <p:sldLayoutId id="2147488466" r:id="rId2"/>
    <p:sldLayoutId id="2147488467" r:id="rId3"/>
    <p:sldLayoutId id="2147488468" r:id="rId4"/>
    <p:sldLayoutId id="2147488469" r:id="rId5"/>
    <p:sldLayoutId id="2147488470" r:id="rId6"/>
    <p:sldLayoutId id="2147488471" r:id="rId7"/>
    <p:sldLayoutId id="2147488472" r:id="rId8"/>
    <p:sldLayoutId id="2147488473" r:id="rId9"/>
    <p:sldLayoutId id="2147488474" r:id="rId10"/>
    <p:sldLayoutId id="21474884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837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837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83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83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837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83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837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83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F01193C-E77B-4DBA-89D8-DDFB4784AE7A}" type="slidenum">
              <a:rPr lang="en-US" b="0">
                <a:cs typeface="Angsana New" pitchFamily="18" charset="-34"/>
              </a:rPr>
              <a:pPr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1949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526" r:id="rId1"/>
    <p:sldLayoutId id="2147488527" r:id="rId2"/>
    <p:sldLayoutId id="2147488528" r:id="rId3"/>
    <p:sldLayoutId id="2147488529" r:id="rId4"/>
    <p:sldLayoutId id="2147488530" r:id="rId5"/>
    <p:sldLayoutId id="2147488531" r:id="rId6"/>
    <p:sldLayoutId id="2147488532" r:id="rId7"/>
    <p:sldLayoutId id="2147488533" r:id="rId8"/>
    <p:sldLayoutId id="2147488534" r:id="rId9"/>
    <p:sldLayoutId id="2147488535" r:id="rId10"/>
    <p:sldLayoutId id="2147488536" r:id="rId11"/>
    <p:sldLayoutId id="2147488537" r:id="rId12"/>
    <p:sldLayoutId id="214748853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2267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267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267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267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267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267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267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267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2267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 b="0"/>
          </a:p>
        </p:txBody>
      </p:sp>
      <p:sp>
        <p:nvSpPr>
          <p:cNvPr id="1226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 b="0"/>
          </a:p>
        </p:txBody>
      </p:sp>
      <p:sp>
        <p:nvSpPr>
          <p:cNvPr id="1226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34C8331-0696-40E7-9868-92CE855CE527}" type="slidenum">
              <a:rPr lang="en-US" b="0"/>
              <a:pPr>
                <a:defRPr/>
              </a:pPr>
              <a:t>‹#›</a:t>
            </a:fld>
            <a:endParaRPr lang="th-TH" b="0"/>
          </a:p>
        </p:txBody>
      </p:sp>
      <p:sp>
        <p:nvSpPr>
          <p:cNvPr id="317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317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4261316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589" r:id="rId1"/>
    <p:sldLayoutId id="2147488590" r:id="rId2"/>
    <p:sldLayoutId id="2147488591" r:id="rId3"/>
    <p:sldLayoutId id="2147488592" r:id="rId4"/>
    <p:sldLayoutId id="2147488593" r:id="rId5"/>
    <p:sldLayoutId id="2147488594" r:id="rId6"/>
    <p:sldLayoutId id="2147488595" r:id="rId7"/>
    <p:sldLayoutId id="2147488596" r:id="rId8"/>
    <p:sldLayoutId id="2147488597" r:id="rId9"/>
    <p:sldLayoutId id="2147488598" r:id="rId10"/>
    <p:sldLayoutId id="2147488599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cs typeface="Angsana New" pitchFamily="18" charset="-34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cs typeface="Angsana New" pitchFamily="18" charset="-34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cs typeface="Angsana New" pitchFamily="18" charset="-34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cs typeface="Angsana New" pitchFamily="18" charset="-34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208899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08900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08901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08902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8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208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pPr>
              <a:defRPr/>
            </a:pPr>
            <a:fld id="{231A9E23-515E-4225-8EFE-1DBD92E34E03}" type="slidenum">
              <a:rPr lang="en-US" b="0">
                <a:cs typeface="Angsana New" pitchFamily="18" charset="-34"/>
              </a:rPr>
              <a:pPr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46590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601" r:id="rId1"/>
    <p:sldLayoutId id="2147488602" r:id="rId2"/>
    <p:sldLayoutId id="2147488603" r:id="rId3"/>
    <p:sldLayoutId id="2147488604" r:id="rId4"/>
    <p:sldLayoutId id="2147488605" r:id="rId5"/>
    <p:sldLayoutId id="2147488606" r:id="rId6"/>
    <p:sldLayoutId id="2147488607" r:id="rId7"/>
    <p:sldLayoutId id="2147488608" r:id="rId8"/>
    <p:sldLayoutId id="2147488609" r:id="rId9"/>
    <p:sldLayoutId id="2147488610" r:id="rId10"/>
    <p:sldLayoutId id="2147488611" r:id="rId11"/>
    <p:sldLayoutId id="214748861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ngsana New" pitchFamily="18" charset="-34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ngsana New" pitchFamily="18" charset="-34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ngsana New" pitchFamily="18" charset="-34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ngsana New" pitchFamily="18" charset="-34"/>
          <a:cs typeface="Angsana New" pitchFamily="18" charset="-34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ngsana New" pitchFamily="18" charset="-34"/>
          <a:cs typeface="Angsana New" pitchFamily="18" charset="-34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ngsana New" pitchFamily="18" charset="-34"/>
          <a:cs typeface="Angsana New" pitchFamily="18" charset="-34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ngsana New" pitchFamily="18" charset="-34"/>
          <a:cs typeface="Angsana New" pitchFamily="18" charset="-34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96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6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grpSp>
          <p:nvGrpSpPr>
            <p:cNvPr id="1333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6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96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</p:grpSp>
        <p:sp>
          <p:nvSpPr>
            <p:cNvPr id="196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grpSp>
        <p:nvGrpSpPr>
          <p:cNvPr id="133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6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96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6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eaLnBrk="1" hangingPunct="1">
              <a:defRPr/>
            </a:pPr>
            <a:endParaRPr lang="th-TH" b="0">
              <a:cs typeface="Angsana New" pitchFamily="18" charset="-34"/>
            </a:endParaRPr>
          </a:p>
        </p:txBody>
      </p:sp>
      <p:sp>
        <p:nvSpPr>
          <p:cNvPr id="196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eaLnBrk="1" hangingPunct="1">
              <a:defRPr/>
            </a:pPr>
            <a:endParaRPr lang="th-TH" b="0">
              <a:cs typeface="Angsana New" pitchFamily="18" charset="-34"/>
            </a:endParaRPr>
          </a:p>
        </p:txBody>
      </p:sp>
      <p:sp>
        <p:nvSpPr>
          <p:cNvPr id="196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eaLnBrk="1" hangingPunct="1">
              <a:defRPr/>
            </a:pPr>
            <a:fld id="{DFA6F08E-3BCE-4CD7-8D5E-8D5370AE830C}" type="slidenum">
              <a:rPr lang="en-US" b="0">
                <a:cs typeface="Angsana New" pitchFamily="18" charset="-34"/>
              </a:rPr>
              <a:pPr eaLnBrk="1" hangingPunct="1">
                <a:defRPr/>
              </a:pPr>
              <a:t>‹#›</a:t>
            </a:fld>
            <a:endParaRPr lang="th-TH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6182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82" r:id="rId1"/>
    <p:sldLayoutId id="2147488983" r:id="rId2"/>
    <p:sldLayoutId id="2147488984" r:id="rId3"/>
    <p:sldLayoutId id="2147488985" r:id="rId4"/>
    <p:sldLayoutId id="2147488986" r:id="rId5"/>
    <p:sldLayoutId id="2147488987" r:id="rId6"/>
    <p:sldLayoutId id="2147488988" r:id="rId7"/>
    <p:sldLayoutId id="2147488989" r:id="rId8"/>
    <p:sldLayoutId id="2147488990" r:id="rId9"/>
    <p:sldLayoutId id="2147488991" r:id="rId10"/>
    <p:sldLayoutId id="2147488992" r:id="rId11"/>
    <p:sldLayoutId id="21474889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 b="0">
              <a:cs typeface="Angsana New"/>
            </a:endParaRP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 b="0">
              <a:cs typeface="Angsana New"/>
            </a:endParaRP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32D886-1A3F-4C32-A2F9-6DA67AFF319F}" type="slidenum">
              <a:rPr lang="en-US" b="0">
                <a:cs typeface="Angsana New"/>
              </a:rPr>
              <a:pPr>
                <a:defRPr/>
              </a:pPr>
              <a:t>‹#›</a:t>
            </a:fld>
            <a:endParaRPr lang="th-TH" b="0">
              <a:cs typeface="Angsana New"/>
            </a:endParaRPr>
          </a:p>
        </p:txBody>
      </p:sp>
      <p:sp>
        <p:nvSpPr>
          <p:cNvPr id="5120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3097616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033" r:id="rId1"/>
    <p:sldLayoutId id="2147489034" r:id="rId2"/>
    <p:sldLayoutId id="2147489035" r:id="rId3"/>
    <p:sldLayoutId id="2147489036" r:id="rId4"/>
    <p:sldLayoutId id="2147489037" r:id="rId5"/>
    <p:sldLayoutId id="2147489038" r:id="rId6"/>
    <p:sldLayoutId id="2147489039" r:id="rId7"/>
    <p:sldLayoutId id="2147489040" r:id="rId8"/>
    <p:sldLayoutId id="2147489041" r:id="rId9"/>
    <p:sldLayoutId id="2147489042" r:id="rId10"/>
    <p:sldLayoutId id="2147489043" r:id="rId11"/>
    <p:sldLayoutId id="2147489044" r:id="rId12"/>
    <p:sldLayoutId id="21474890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467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72" r:id="rId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1296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89" r:id="rId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243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243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024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338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0244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24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3379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0244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4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24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24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24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24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FC5454F-28C8-4F10-9625-CBC86815D6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889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16" r:id="rId1"/>
    <p:sldLayoutId id="2147489117" r:id="rId2"/>
    <p:sldLayoutId id="2147489118" r:id="rId3"/>
    <p:sldLayoutId id="2147489119" r:id="rId4"/>
    <p:sldLayoutId id="2147489120" r:id="rId5"/>
    <p:sldLayoutId id="2147489121" r:id="rId6"/>
    <p:sldLayoutId id="2147489122" r:id="rId7"/>
    <p:sldLayoutId id="2147489123" r:id="rId8"/>
    <p:sldLayoutId id="2147489124" r:id="rId9"/>
    <p:sldLayoutId id="2147489125" r:id="rId10"/>
    <p:sldLayoutId id="2147489126" r:id="rId11"/>
    <p:sldLayoutId id="214748912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908515-A2F2-4460-A1BA-F8615EFCDC30}" type="datetimeFigureOut">
              <a:rPr lang="th-TH" b="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31/01/61</a:t>
            </a:fld>
            <a:endParaRPr lang="th-TH" b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b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D17BF4E-C538-4E1E-8879-C37A558211BD}" type="slidenum">
              <a:rPr lang="th-TH" b="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 b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21030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29" r:id="rId1"/>
    <p:sldLayoutId id="2147489130" r:id="rId2"/>
    <p:sldLayoutId id="2147489131" r:id="rId3"/>
    <p:sldLayoutId id="2147489132" r:id="rId4"/>
    <p:sldLayoutId id="2147489133" r:id="rId5"/>
    <p:sldLayoutId id="2147489134" r:id="rId6"/>
    <p:sldLayoutId id="2147489135" r:id="rId7"/>
    <p:sldLayoutId id="2147489136" r:id="rId8"/>
    <p:sldLayoutId id="2147489137" r:id="rId9"/>
    <p:sldLayoutId id="2147489138" r:id="rId10"/>
    <p:sldLayoutId id="2147489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2700" y="93663"/>
            <a:ext cx="9144000" cy="1677987"/>
            <a:chOff x="-8" y="59"/>
            <a:chExt cx="5760" cy="1057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0" y="960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 New" pitchFamily="18" charset="-34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ltGray">
            <a:xfrm>
              <a:off x="0" y="1092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 New" pitchFamily="18" charset="-34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-8" y="59"/>
              <a:ext cx="833" cy="990"/>
              <a:chOff x="-8" y="59"/>
              <a:chExt cx="833" cy="990"/>
            </a:xfrm>
          </p:grpSpPr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-8" y="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-4" y="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99" y="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283" y="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</p:grpSp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n-cs"/>
              </a:defRPr>
            </a:lvl1pPr>
          </a:lstStyle>
          <a:p>
            <a:pPr>
              <a:defRPr/>
            </a:pPr>
            <a:endParaRPr lang="th-TH" b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n-cs"/>
              </a:defRPr>
            </a:lvl1pPr>
          </a:lstStyle>
          <a:p>
            <a:pPr>
              <a:defRPr/>
            </a:pPr>
            <a:endParaRPr lang="th-TH" b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n-cs"/>
              </a:defRPr>
            </a:lvl1pPr>
          </a:lstStyle>
          <a:p>
            <a:pPr>
              <a:defRPr/>
            </a:pPr>
            <a:fld id="{47AC6CF8-F8EA-46B8-8D5B-F3B2678ED21C}" type="slidenum">
              <a:rPr lang="th-TH" b="0"/>
              <a:pPr>
                <a:defRPr/>
              </a:pPr>
              <a:t>‹#›</a:t>
            </a:fld>
            <a:endParaRPr lang="th-TH" b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69" r:id="rId1"/>
    <p:sldLayoutId id="2147487870" r:id="rId2"/>
    <p:sldLayoutId id="2147487871" r:id="rId3"/>
    <p:sldLayoutId id="2147487872" r:id="rId4"/>
    <p:sldLayoutId id="2147487873" r:id="rId5"/>
    <p:sldLayoutId id="2147487874" r:id="rId6"/>
    <p:sldLayoutId id="2147487875" r:id="rId7"/>
    <p:sldLayoutId id="2147487876" r:id="rId8"/>
    <p:sldLayoutId id="2147487877" r:id="rId9"/>
    <p:sldLayoutId id="2147487878" r:id="rId10"/>
    <p:sldLayoutId id="2147487879" r:id="rId11"/>
    <p:sldLayoutId id="2147487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ไ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ไ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ไ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</p:grpSp>
      <p:sp>
        <p:nvSpPr>
          <p:cNvPr id="196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6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6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  <p:sp>
            <p:nvSpPr>
              <p:cNvPr id="196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/>
                </a:endParaRPr>
              </a:p>
            </p:txBody>
          </p:sp>
        </p:grpSp>
        <p:sp>
          <p:nvSpPr>
            <p:cNvPr id="196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6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196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196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196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196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  <p:sp>
          <p:nvSpPr>
            <p:cNvPr id="196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/>
              </a:endParaRPr>
            </a:p>
          </p:txBody>
        </p:sp>
      </p:grpSp>
      <p:sp>
        <p:nvSpPr>
          <p:cNvPr id="196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6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 b="0">
              <a:cs typeface="Angsana New"/>
            </a:endParaRPr>
          </a:p>
        </p:txBody>
      </p:sp>
      <p:sp>
        <p:nvSpPr>
          <p:cNvPr id="196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 b="0">
              <a:cs typeface="Angsana New"/>
            </a:endParaRPr>
          </a:p>
        </p:txBody>
      </p:sp>
      <p:sp>
        <p:nvSpPr>
          <p:cNvPr id="196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ED8BAD-2FD4-4833-A89B-545CEBAE1A98}" type="slidenum">
              <a:rPr lang="en-US" b="0">
                <a:cs typeface="Angsana New"/>
              </a:rPr>
              <a:pPr>
                <a:defRPr/>
              </a:pPr>
              <a:t>‹#›</a:t>
            </a:fld>
            <a:endParaRPr lang="th-TH" b="0"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5187365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141" r:id="rId1"/>
    <p:sldLayoutId id="2147489142" r:id="rId2"/>
    <p:sldLayoutId id="2147489143" r:id="rId3"/>
    <p:sldLayoutId id="2147489144" r:id="rId4"/>
    <p:sldLayoutId id="2147489145" r:id="rId5"/>
    <p:sldLayoutId id="2147489146" r:id="rId6"/>
    <p:sldLayoutId id="2147489147" r:id="rId7"/>
    <p:sldLayoutId id="2147489148" r:id="rId8"/>
    <p:sldLayoutId id="2147489149" r:id="rId9"/>
    <p:sldLayoutId id="2147489150" r:id="rId10"/>
    <p:sldLayoutId id="2147489151" r:id="rId11"/>
    <p:sldLayoutId id="21474891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CF715F-C53B-4BC7-9AE6-3D161B13BA2F}" type="datetimeFigureOut">
              <a:rPr lang="th-TH" b="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31/01/61</a:t>
            </a:fld>
            <a:endParaRPr lang="th-TH" b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b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12EBF1-306E-46EA-940B-B46C313072A7}" type="slidenum">
              <a:rPr lang="th-TH" b="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 b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770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54" r:id="rId1"/>
    <p:sldLayoutId id="2147489155" r:id="rId2"/>
    <p:sldLayoutId id="2147489156" r:id="rId3"/>
    <p:sldLayoutId id="2147489157" r:id="rId4"/>
    <p:sldLayoutId id="2147489158" r:id="rId5"/>
    <p:sldLayoutId id="2147489159" r:id="rId6"/>
    <p:sldLayoutId id="2147489160" r:id="rId7"/>
    <p:sldLayoutId id="2147489161" r:id="rId8"/>
    <p:sldLayoutId id="2147489162" r:id="rId9"/>
    <p:sldLayoutId id="2147489163" r:id="rId10"/>
    <p:sldLayoutId id="2147489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0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0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0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31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3031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3031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809BEFC-755E-4B1C-934D-C7693D09D245}" type="slidenum">
              <a:rPr lang="en-US" b="0">
                <a:cs typeface="Angsana New" pitchFamily="18" charset="-34"/>
              </a:rPr>
              <a:pPr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7331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255" r:id="rId1"/>
    <p:sldLayoutId id="2147489256" r:id="rId2"/>
    <p:sldLayoutId id="2147489257" r:id="rId3"/>
    <p:sldLayoutId id="2147489258" r:id="rId4"/>
    <p:sldLayoutId id="2147489259" r:id="rId5"/>
    <p:sldLayoutId id="2147489260" r:id="rId6"/>
    <p:sldLayoutId id="2147489261" r:id="rId7"/>
    <p:sldLayoutId id="2147489262" r:id="rId8"/>
    <p:sldLayoutId id="2147489263" r:id="rId9"/>
    <p:sldLayoutId id="2147489264" r:id="rId10"/>
    <p:sldLayoutId id="214748926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6899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6900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6901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6902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6903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6904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6905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36906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690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3369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3369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9F12546-14E1-494B-9DC7-8AB1C825479D}" type="slidenum">
              <a:rPr lang="en-US" b="0">
                <a:cs typeface="Angsana New" pitchFamily="18" charset="-34"/>
              </a:rPr>
              <a:pPr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69378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267" r:id="rId1"/>
    <p:sldLayoutId id="2147489268" r:id="rId2"/>
    <p:sldLayoutId id="2147489269" r:id="rId3"/>
    <p:sldLayoutId id="2147489270" r:id="rId4"/>
    <p:sldLayoutId id="2147489271" r:id="rId5"/>
    <p:sldLayoutId id="2147489272" r:id="rId6"/>
    <p:sldLayoutId id="2147489273" r:id="rId7"/>
    <p:sldLayoutId id="2147489274" r:id="rId8"/>
    <p:sldLayoutId id="2147489275" r:id="rId9"/>
    <p:sldLayoutId id="2147489276" r:id="rId10"/>
    <p:sldLayoutId id="214748927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en-US" smtClean="0"/>
          </a:p>
          <a:p>
            <a:pPr lvl="1"/>
            <a:r>
              <a:rPr lang="th-TH" smtClean="0"/>
              <a:t>ระดับที่สอง</a:t>
            </a:r>
            <a:endParaRPr lang="en-US" smtClean="0"/>
          </a:p>
          <a:p>
            <a:pPr lvl="2"/>
            <a:r>
              <a:rPr lang="th-TH" smtClean="0"/>
              <a:t>ระดับที่สาม</a:t>
            </a:r>
            <a:endParaRPr lang="en-US" smtClean="0"/>
          </a:p>
          <a:p>
            <a:pPr lvl="3"/>
            <a:r>
              <a:rPr lang="th-TH" smtClean="0"/>
              <a:t>ระดับที่สี่</a:t>
            </a:r>
            <a:endParaRPr lang="en-US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90DF3C8-AB85-4B66-B737-B49E769ABA08}" type="slidenum">
              <a:rPr lang="en-US" b="0">
                <a:cs typeface="Angsana New" pitchFamily="18" charset="-34"/>
              </a:rPr>
              <a:pPr eaLnBrk="1" hangingPunct="1"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53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1" r:id="rId1"/>
    <p:sldLayoutId id="2147489292" r:id="rId2"/>
    <p:sldLayoutId id="2147489293" r:id="rId3"/>
    <p:sldLayoutId id="2147489294" r:id="rId4"/>
    <p:sldLayoutId id="2147489295" r:id="rId5"/>
    <p:sldLayoutId id="2147489296" r:id="rId6"/>
    <p:sldLayoutId id="2147489297" r:id="rId7"/>
    <p:sldLayoutId id="2147489298" r:id="rId8"/>
    <p:sldLayoutId id="2147489299" r:id="rId9"/>
    <p:sldLayoutId id="2147489300" r:id="rId10"/>
    <p:sldLayoutId id="21474893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38B77A1-C96F-4356-A64D-3B240E1B8C1F}" type="slidenum">
              <a:rPr lang="en-US" b="0">
                <a:cs typeface="Angsana New" pitchFamily="18" charset="-34"/>
              </a:rPr>
              <a:pPr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67944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45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46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47" name="AutoShape 11"/>
            <p:cNvSpPr>
              <a:spLocks noChangeArrowheads="1"/>
            </p:cNvSpPr>
            <p:nvPr/>
          </p:nvSpPr>
          <p:spPr bwMode="auto">
            <a:xfrm rot="5400000" flipH="1">
              <a:off x="83" y="3801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48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49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50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67952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67953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67955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67956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44046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67958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59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60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61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62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63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64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67965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13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303" r:id="rId1"/>
    <p:sldLayoutId id="2147489304" r:id="rId2"/>
    <p:sldLayoutId id="2147489305" r:id="rId3"/>
    <p:sldLayoutId id="2147489306" r:id="rId4"/>
    <p:sldLayoutId id="2147489307" r:id="rId5"/>
    <p:sldLayoutId id="2147489308" r:id="rId6"/>
    <p:sldLayoutId id="2147489309" r:id="rId7"/>
    <p:sldLayoutId id="2147489310" r:id="rId8"/>
    <p:sldLayoutId id="2147489311" r:id="rId9"/>
    <p:sldLayoutId id="2147489312" r:id="rId10"/>
    <p:sldLayoutId id="21474893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3" grpId="0" animBg="1"/>
      <p:bldP spid="167955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  <a:cs typeface="Angsana New" pitchFamily="18" charset="-34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  <a:cs typeface="Angsana New" pitchFamily="18" charset="-34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  <a:cs typeface="Angsana New" pitchFamily="18" charset="-34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  <a:cs typeface="Angsana New" pitchFamily="18" charset="-34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578963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600">
                <a:solidFill>
                  <a:srgbClr val="578963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600">
                <a:solidFill>
                  <a:srgbClr val="578963"/>
                </a:solidFill>
                <a:latin typeface="+mn-lt"/>
              </a:defRPr>
            </a:lvl1pPr>
          </a:lstStyle>
          <a:p>
            <a:pPr>
              <a:defRPr/>
            </a:pPr>
            <a:fld id="{08212B84-4A38-4582-BA56-9202F42D2D01}" type="slidenum">
              <a:rPr lang="en-US" b="0">
                <a:cs typeface="Angsana New" pitchFamily="18" charset="-34"/>
              </a:rPr>
              <a:pPr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68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15" r:id="rId1"/>
    <p:sldLayoutId id="2147489316" r:id="rId2"/>
    <p:sldLayoutId id="2147489317" r:id="rId3"/>
    <p:sldLayoutId id="2147489318" r:id="rId4"/>
    <p:sldLayoutId id="2147489319" r:id="rId5"/>
    <p:sldLayoutId id="2147489320" r:id="rId6"/>
    <p:sldLayoutId id="2147489321" r:id="rId7"/>
    <p:sldLayoutId id="2147489322" r:id="rId8"/>
    <p:sldLayoutId id="2147489323" r:id="rId9"/>
    <p:sldLayoutId id="2147489324" r:id="rId10"/>
    <p:sldLayoutId id="21474893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243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243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024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286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0244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24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286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0244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4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24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24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24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24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6A24FC0-F4BA-47FB-A46F-C0D65234D7F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09838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339" r:id="rId1"/>
    <p:sldLayoutId id="2147489340" r:id="rId2"/>
    <p:sldLayoutId id="2147489341" r:id="rId3"/>
    <p:sldLayoutId id="2147489342" r:id="rId4"/>
    <p:sldLayoutId id="2147489343" r:id="rId5"/>
    <p:sldLayoutId id="2147489344" r:id="rId6"/>
    <p:sldLayoutId id="2147489345" r:id="rId7"/>
    <p:sldLayoutId id="2147489346" r:id="rId8"/>
    <p:sldLayoutId id="2147489347" r:id="rId9"/>
    <p:sldLayoutId id="2147489348" r:id="rId10"/>
    <p:sldLayoutId id="2147489349" r:id="rId11"/>
    <p:sldLayoutId id="21474893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1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21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21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E43DD9-0E84-440D-9FC6-8D317A46E2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6669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96" r:id="rId1"/>
    <p:sldLayoutId id="2147487897" r:id="rId2"/>
    <p:sldLayoutId id="2147487898" r:id="rId3"/>
    <p:sldLayoutId id="2147487899" r:id="rId4"/>
    <p:sldLayoutId id="2147487900" r:id="rId5"/>
    <p:sldLayoutId id="2147487901" r:id="rId6"/>
    <p:sldLayoutId id="2147487902" r:id="rId7"/>
    <p:sldLayoutId id="2147487903" r:id="rId8"/>
    <p:sldLayoutId id="2147487904" r:id="rId9"/>
    <p:sldLayoutId id="2147487905" r:id="rId10"/>
    <p:sldLayoutId id="2147487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96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6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6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96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8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</p:grpSp>
        <p:sp>
          <p:nvSpPr>
            <p:cNvPr id="196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6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196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b="0">
                <a:solidFill>
                  <a:srgbClr val="FFFFFF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196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6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eaLnBrk="1" hangingPunct="1">
              <a:defRPr/>
            </a:pPr>
            <a:endParaRPr lang="th-TH" b="0">
              <a:cs typeface="Angsana New" pitchFamily="18" charset="-34"/>
            </a:endParaRPr>
          </a:p>
        </p:txBody>
      </p:sp>
      <p:sp>
        <p:nvSpPr>
          <p:cNvPr id="196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eaLnBrk="1" hangingPunct="1">
              <a:defRPr/>
            </a:pPr>
            <a:endParaRPr lang="th-TH" b="0">
              <a:cs typeface="Angsana New" pitchFamily="18" charset="-34"/>
            </a:endParaRPr>
          </a:p>
        </p:txBody>
      </p:sp>
      <p:sp>
        <p:nvSpPr>
          <p:cNvPr id="196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eaLnBrk="1" hangingPunct="1">
              <a:defRPr/>
            </a:pPr>
            <a:fld id="{E6F1655F-89E1-48C8-93D7-8B5F5B156755}" type="slidenum">
              <a:rPr lang="en-US" b="0">
                <a:cs typeface="Angsana New" pitchFamily="18" charset="-34"/>
              </a:rPr>
              <a:pPr eaLnBrk="1" hangingPunct="1">
                <a:defRPr/>
              </a:pPr>
              <a:t>‹#›</a:t>
            </a:fld>
            <a:endParaRPr lang="th-TH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58835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20" r:id="rId1"/>
    <p:sldLayoutId id="2147488021" r:id="rId2"/>
    <p:sldLayoutId id="2147488022" r:id="rId3"/>
    <p:sldLayoutId id="2147488023" r:id="rId4"/>
    <p:sldLayoutId id="2147488024" r:id="rId5"/>
    <p:sldLayoutId id="2147488025" r:id="rId6"/>
    <p:sldLayoutId id="2147488026" r:id="rId7"/>
    <p:sldLayoutId id="2147488027" r:id="rId8"/>
    <p:sldLayoutId id="2147488028" r:id="rId9"/>
    <p:sldLayoutId id="2147488029" r:id="rId10"/>
    <p:sldLayoutId id="2147488030" r:id="rId11"/>
    <p:sldLayoutId id="214748803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en-US" smtClean="0"/>
          </a:p>
          <a:p>
            <a:pPr lvl="1"/>
            <a:r>
              <a:rPr lang="th-TH" smtClean="0"/>
              <a:t>ระดับที่สอง</a:t>
            </a:r>
            <a:endParaRPr lang="en-US" smtClean="0"/>
          </a:p>
          <a:p>
            <a:pPr lvl="2"/>
            <a:r>
              <a:rPr lang="th-TH" smtClean="0"/>
              <a:t>ระดับที่สาม</a:t>
            </a:r>
            <a:endParaRPr lang="en-US" smtClean="0"/>
          </a:p>
          <a:p>
            <a:pPr lvl="3"/>
            <a:r>
              <a:rPr lang="th-TH" smtClean="0"/>
              <a:t>ระดับที่สี่</a:t>
            </a:r>
            <a:endParaRPr lang="en-US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9EEB65B-B364-4DFE-99C4-FEBEF5B173CF}" type="slidenum">
              <a:rPr lang="en-US" b="0">
                <a:cs typeface="Angsana New" pitchFamily="18" charset="-34"/>
              </a:rPr>
              <a:pPr eaLnBrk="1" hangingPunct="1"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360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2" r:id="rId1"/>
    <p:sldLayoutId id="2147488213" r:id="rId2"/>
    <p:sldLayoutId id="2147488214" r:id="rId3"/>
    <p:sldLayoutId id="2147488215" r:id="rId4"/>
    <p:sldLayoutId id="2147488216" r:id="rId5"/>
    <p:sldLayoutId id="2147488217" r:id="rId6"/>
    <p:sldLayoutId id="2147488218" r:id="rId7"/>
    <p:sldLayoutId id="2147488219" r:id="rId8"/>
    <p:sldLayoutId id="2147488220" r:id="rId9"/>
    <p:sldLayoutId id="2147488221" r:id="rId10"/>
    <p:sldLayoutId id="2147488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2700" y="93663"/>
            <a:ext cx="9144000" cy="1677987"/>
            <a:chOff x="-8" y="59"/>
            <a:chExt cx="5760" cy="1057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0" y="960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 New" pitchFamily="18" charset="-34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ltGray">
            <a:xfrm>
              <a:off x="0" y="1092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 New" pitchFamily="18" charset="-34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-8" y="59"/>
              <a:ext cx="833" cy="990"/>
              <a:chOff x="-8" y="59"/>
              <a:chExt cx="833" cy="990"/>
            </a:xfrm>
          </p:grpSpPr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-8" y="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-4" y="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99" y="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283" y="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itchFamily="18" charset="-34"/>
                  <a:cs typeface="Angsana New" pitchFamily="18" charset="-34"/>
                </a:endParaRPr>
              </a:p>
            </p:txBody>
          </p:sp>
        </p:grpSp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n-cs"/>
              </a:defRPr>
            </a:lvl1pPr>
          </a:lstStyle>
          <a:p>
            <a:pPr>
              <a:defRPr/>
            </a:pPr>
            <a:endParaRPr lang="th-TH" b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n-cs"/>
              </a:defRPr>
            </a:lvl1pPr>
          </a:lstStyle>
          <a:p>
            <a:pPr>
              <a:defRPr/>
            </a:pPr>
            <a:endParaRPr lang="th-TH" b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n-cs"/>
              </a:defRPr>
            </a:lvl1pPr>
          </a:lstStyle>
          <a:p>
            <a:pPr>
              <a:defRPr/>
            </a:pPr>
            <a:fld id="{36B4DA77-2C85-4E92-AA28-0326D2DD2C1F}" type="slidenum">
              <a:rPr lang="th-TH" b="0"/>
              <a:pPr>
                <a:defRPr/>
              </a:pPr>
              <a:t>‹#›</a:t>
            </a:fld>
            <a:endParaRPr lang="th-TH" b="0"/>
          </a:p>
        </p:txBody>
      </p:sp>
    </p:spTree>
    <p:extLst>
      <p:ext uri="{BB962C8B-B14F-4D97-AF65-F5344CB8AC3E}">
        <p14:creationId xmlns:p14="http://schemas.microsoft.com/office/powerpoint/2010/main" val="6462307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324" r:id="rId1"/>
    <p:sldLayoutId id="2147488325" r:id="rId2"/>
    <p:sldLayoutId id="2147488326" r:id="rId3"/>
    <p:sldLayoutId id="2147488327" r:id="rId4"/>
    <p:sldLayoutId id="2147488328" r:id="rId5"/>
    <p:sldLayoutId id="2147488329" r:id="rId6"/>
    <p:sldLayoutId id="2147488330" r:id="rId7"/>
    <p:sldLayoutId id="2147488331" r:id="rId8"/>
    <p:sldLayoutId id="2147488332" r:id="rId9"/>
    <p:sldLayoutId id="2147488333" r:id="rId10"/>
    <p:sldLayoutId id="2147488334" r:id="rId11"/>
    <p:sldLayoutId id="214748833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wallia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charset="2"/>
        <a:buChar char="ไ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charset="2"/>
        <a:buChar char="ไ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0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0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0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311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31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3031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cs typeface="Angsana New" pitchFamily="18" charset="-34"/>
            </a:endParaRPr>
          </a:p>
        </p:txBody>
      </p:sp>
      <p:sp>
        <p:nvSpPr>
          <p:cNvPr id="3031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B27CFEB-A83A-40CF-9B70-C4B8C734D922}" type="slidenum">
              <a:rPr lang="en-US" b="0">
                <a:cs typeface="Angsana New" pitchFamily="18" charset="-34"/>
              </a:rPr>
              <a:pPr>
                <a:defRPr/>
              </a:pPr>
              <a:t>‹#›</a:t>
            </a:fld>
            <a:endParaRPr lang="en-US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22951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376" r:id="rId1"/>
    <p:sldLayoutId id="2147488377" r:id="rId2"/>
    <p:sldLayoutId id="2147488378" r:id="rId3"/>
    <p:sldLayoutId id="2147488379" r:id="rId4"/>
    <p:sldLayoutId id="2147488380" r:id="rId5"/>
    <p:sldLayoutId id="2147488381" r:id="rId6"/>
    <p:sldLayoutId id="2147488382" r:id="rId7"/>
    <p:sldLayoutId id="2147488383" r:id="rId8"/>
    <p:sldLayoutId id="2147488384" r:id="rId9"/>
    <p:sldLayoutId id="2147488385" r:id="rId10"/>
    <p:sldLayoutId id="21474883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093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093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093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093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093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093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093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38093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094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DilleniaUPC" pitchFamily="18" charset="-34"/>
                <a:cs typeface="DilleniaUPC" pitchFamily="18" charset="-34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809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DilleniaUPC" pitchFamily="18" charset="-34"/>
                <a:cs typeface="DilleniaUPC" pitchFamily="18" charset="-34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8094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DilleniaUPC" pitchFamily="18" charset="-34"/>
                <a:cs typeface="DilleniaUPC" pitchFamily="18" charset="-34"/>
              </a:defRPr>
            </a:lvl1pPr>
          </a:lstStyle>
          <a:p>
            <a:pPr>
              <a:defRPr/>
            </a:pPr>
            <a:fld id="{A8E7224D-2A8B-48AE-9D5D-C0EF16172D49}" type="slidenum">
              <a:rPr lang="en-US" b="0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23672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413" r:id="rId1"/>
    <p:sldLayoutId id="2147488414" r:id="rId2"/>
    <p:sldLayoutId id="2147488415" r:id="rId3"/>
    <p:sldLayoutId id="2147488416" r:id="rId4"/>
    <p:sldLayoutId id="2147488417" r:id="rId5"/>
    <p:sldLayoutId id="2147488418" r:id="rId6"/>
    <p:sldLayoutId id="2147488419" r:id="rId7"/>
    <p:sldLayoutId id="2147488420" r:id="rId8"/>
    <p:sldLayoutId id="2147488421" r:id="rId9"/>
    <p:sldLayoutId id="2147488422" r:id="rId10"/>
    <p:sldLayoutId id="2147488423" r:id="rId11"/>
    <p:sldLayoutId id="2147488424" r:id="rId12"/>
    <p:sldLayoutId id="214748805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illeniaUPC" pitchFamily="18" charset="-34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illenia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illenia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illenia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illeniaUPC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DilleniaUPC" pitchFamily="18" charset="-34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DilleniaUPC" pitchFamily="18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DilleniaUPC" pitchFamily="18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DilleniaUPC" pitchFamily="18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DilleniaUPC" pitchFamily="18" charset="-34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243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243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024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0244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0244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24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0244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4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0245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024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24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24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24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CA07AD5-E3A3-49A5-A022-E37C09A843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81646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  <p:sldLayoutId id="21474884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9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736"/>
            <a:ext cx="9144000" cy="2236788"/>
          </a:xfrm>
        </p:spPr>
        <p:txBody>
          <a:bodyPr/>
          <a:lstStyle/>
          <a:p>
            <a:pPr eaLnBrk="1" hangingPunct="1">
              <a:lnSpc>
                <a:spcPts val="6000"/>
              </a:lnSpc>
              <a:defRPr/>
            </a:pPr>
            <a:r>
              <a:rPr lang="th-TH" sz="5400" b="1" dirty="0" smtClean="0">
                <a:solidFill>
                  <a:srgbClr val="FFCC66"/>
                </a:solidFill>
                <a:cs typeface="DilleniaUPC" pitchFamily="18" charset="-34"/>
              </a:rPr>
              <a:t>การส่งเสริมคุณธรรม พอเพียง วินัย สุจริต จิตอาสา ตามหลักการระเบิดจากข้างในปี ๒๕๖๑</a:t>
            </a:r>
          </a:p>
        </p:txBody>
      </p:sp>
      <p:pic>
        <p:nvPicPr>
          <p:cNvPr id="172036" name="Picture 4" descr="J0233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75" y="5949950"/>
            <a:ext cx="1584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62400"/>
            <a:ext cx="6705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400" b="1" dirty="0" smtClean="0">
                <a:solidFill>
                  <a:schemeClr val="tx2"/>
                </a:solidFill>
                <a:cs typeface="DilleniaUPC" pitchFamily="18" charset="-34"/>
              </a:rPr>
              <a:t>โดย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rgbClr val="00FFFF"/>
                </a:solidFill>
                <a:cs typeface="DilleniaUPC" pitchFamily="18" charset="-34"/>
              </a:rPr>
              <a:t>พลอากาศเอก วี</a:t>
            </a:r>
            <a:r>
              <a:rPr lang="th-TH" sz="4000" b="1" dirty="0" err="1" smtClean="0">
                <a:solidFill>
                  <a:srgbClr val="00FFFF"/>
                </a:solidFill>
                <a:cs typeface="DilleniaUPC" pitchFamily="18" charset="-34"/>
              </a:rPr>
              <a:t>รวิท</a:t>
            </a:r>
            <a:r>
              <a:rPr lang="th-TH" sz="4000" b="1" dirty="0" smtClean="0">
                <a:solidFill>
                  <a:srgbClr val="00FFFF"/>
                </a:solidFill>
                <a:cs typeface="DilleniaUPC" pitchFamily="18" charset="-34"/>
              </a:rPr>
              <a:t> คงศักดิ์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2000" b="1" dirty="0" smtClean="0">
                <a:solidFill>
                  <a:srgbClr val="FFCCFF"/>
                </a:solidFill>
                <a:cs typeface="DilleniaUPC" pitchFamily="18" charset="-34"/>
              </a:rPr>
              <a:t>กรรมการผู้ทรงคุณวุฒิในคณะกรรมการส่งเสริมคุณธรรมแห่งชาติ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2000" b="1" dirty="0" smtClean="0">
                <a:solidFill>
                  <a:srgbClr val="FFCCFF"/>
                </a:solidFill>
                <a:cs typeface="DilleniaUPC" pitchFamily="18" charset="-34"/>
              </a:rPr>
              <a:t>ประธานอนุกรรมการขับเคลื่อนแผนแม่บทส่งเสริมคุณธรรมแห่งชาติ ฉบับที่ ๑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2000" b="1" dirty="0" smtClean="0">
                <a:solidFill>
                  <a:srgbClr val="FFCCFF"/>
                </a:solidFill>
                <a:cs typeface="DilleniaUPC" pitchFamily="18" charset="-34"/>
              </a:rPr>
              <a:t>อดีตสมาชิกสภานิติบัญญัติแห่งชาติ(๔๙), อดีตสมาชิกวุฒิสภา สรรหาภาควิชาชีพ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2000" b="1" dirty="0" smtClean="0">
                <a:solidFill>
                  <a:srgbClr val="FFCCFF"/>
                </a:solidFill>
                <a:cs typeface="DilleniaUPC" pitchFamily="18" charset="-34"/>
              </a:rPr>
              <a:t>อดีตประธานอนุกรรมการศูนย์ส่งเสริมและพัฒนาพลังแผ่นดินเชิงคุณธรรม</a:t>
            </a:r>
            <a:r>
              <a:rPr lang="en-US" sz="2000" b="1" dirty="0" smtClean="0">
                <a:solidFill>
                  <a:srgbClr val="FFCCFF"/>
                </a:solidFill>
                <a:cs typeface="DilleniaUPC" pitchFamily="18" charset="-34"/>
              </a:rPr>
              <a:t> </a:t>
            </a:r>
            <a:r>
              <a:rPr lang="th-TH" sz="2000" b="1" dirty="0" smtClean="0">
                <a:solidFill>
                  <a:srgbClr val="FFCCFF"/>
                </a:solidFill>
                <a:cs typeface="DilleniaUPC" pitchFamily="18" charset="-34"/>
              </a:rPr>
              <a:t>(ศูนย์คุณธรรม)</a:t>
            </a:r>
          </a:p>
        </p:txBody>
      </p:sp>
      <p:pic>
        <p:nvPicPr>
          <p:cNvPr id="197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4624"/>
            <a:ext cx="18049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512" y="2636912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9pPr>
          </a:lstStyle>
          <a:p>
            <a:endParaRPr lang="th-TH" sz="2400" b="0" dirty="0">
              <a:solidFill>
                <a:srgbClr val="FFCC66"/>
              </a:solidFill>
            </a:endParaRPr>
          </a:p>
          <a:p>
            <a:r>
              <a:rPr lang="th-TH" sz="2400" b="0" dirty="0">
                <a:solidFill>
                  <a:srgbClr val="FFCC66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2400" b="0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ใน</a:t>
            </a:r>
            <a:r>
              <a:rPr lang="th-TH" sz="2400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การ</a:t>
            </a:r>
            <a:r>
              <a:rPr lang="th-TH" sz="2400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ประชุมวิชาการ </a:t>
            </a:r>
            <a:r>
              <a:rPr lang="th-TH" sz="2400" b="0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2400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งาน “</a:t>
            </a:r>
            <a:r>
              <a:rPr lang="th-TH" sz="2400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ประชารัฐร่วมใจ ขับเคลื่อนสังคมไทยสู่สังคมคุณธรรม พอเพียง วินัย สุจริต จิตอาสา” </a:t>
            </a:r>
            <a:endParaRPr lang="th-TH" sz="2400" b="0" dirty="0">
              <a:solidFill>
                <a:srgbClr val="FFCCFF"/>
              </a:solidFill>
              <a:latin typeface="DilleniaUPC" pitchFamily="18" charset="-34"/>
              <a:cs typeface="DilleniaUPC" pitchFamily="18" charset="-34"/>
            </a:endParaRPr>
          </a:p>
          <a:p>
            <a:r>
              <a:rPr lang="th-TH" sz="2400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และสมัชชาคุณธรรมภาคกลาง </a:t>
            </a:r>
            <a:endParaRPr lang="th-TH" sz="2400" dirty="0" smtClean="0">
              <a:solidFill>
                <a:srgbClr val="FFCCFF"/>
              </a:solidFill>
              <a:latin typeface="DilleniaUPC" pitchFamily="18" charset="-34"/>
              <a:cs typeface="DilleniaUPC" pitchFamily="18" charset="-34"/>
            </a:endParaRPr>
          </a:p>
          <a:p>
            <a:r>
              <a:rPr lang="th-TH" sz="2400" dirty="0" smtClean="0">
                <a:solidFill>
                  <a:srgbClr val="FFC000"/>
                </a:solidFill>
                <a:cs typeface="DilleniaUPC" pitchFamily="18" charset="-34"/>
              </a:rPr>
              <a:t>วันพฤหัสบดีที่ ๑ กุมภาพันธ์ ๒๕๖๑, ๑๑.๐๐-๑๒.๐๐ น.</a:t>
            </a:r>
            <a:br>
              <a:rPr lang="th-TH" sz="2400" dirty="0" smtClean="0">
                <a:solidFill>
                  <a:srgbClr val="FFC000"/>
                </a:solidFill>
                <a:cs typeface="DilleniaUPC" pitchFamily="18" charset="-34"/>
              </a:rPr>
            </a:br>
            <a:r>
              <a:rPr lang="th-TH" sz="2400" dirty="0">
                <a:solidFill>
                  <a:srgbClr val="FFC000"/>
                </a:solidFill>
                <a:cs typeface="DilleniaUPC" pitchFamily="18" charset="-34"/>
              </a:rPr>
              <a:t>ณ ห้องแกรนด์บอลรูม โรงแรม ณ เวลา อาเภอเมือง จังหวัด</a:t>
            </a:r>
            <a:r>
              <a:rPr lang="th-TH" sz="2400" dirty="0" smtClean="0">
                <a:solidFill>
                  <a:srgbClr val="FFC000"/>
                </a:solidFill>
                <a:cs typeface="DilleniaUPC" pitchFamily="18" charset="-34"/>
              </a:rPr>
              <a:t>ราชบุรี</a:t>
            </a:r>
            <a:endParaRPr lang="th-TH" sz="7200" b="0" dirty="0" smtClean="0">
              <a:solidFill>
                <a:srgbClr val="FFC000"/>
              </a:solidFill>
            </a:endParaRPr>
          </a:p>
          <a:p>
            <a:r>
              <a:rPr lang="th-TH" sz="7200" b="0" dirty="0" smtClean="0">
                <a:solidFill>
                  <a:srgbClr val="FFCC66"/>
                </a:solidFill>
              </a:rPr>
              <a:t> </a:t>
            </a:r>
            <a:endParaRPr lang="th-TH" sz="7200" dirty="0" smtClean="0">
              <a:solidFill>
                <a:srgbClr val="FFCC66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70041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104" y="-99392"/>
            <a:ext cx="8153400" cy="11430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th-TH" sz="8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พันธกิจ</a:t>
            </a:r>
            <a:r>
              <a:rPr lang="th-TH" sz="8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ของ</a:t>
            </a:r>
            <a:r>
              <a:rPr lang="th-TH" sz="8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ผู้นำ</a:t>
            </a:r>
            <a:r>
              <a:rPr lang="th-TH" sz="8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องค์กร</a:t>
            </a:r>
            <a:endParaRPr lang="en-US" sz="5400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40" y="1700808"/>
            <a:ext cx="8532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>
                <a:srgbClr val="FF66FF"/>
              </a:buClr>
              <a:buSzPct val="75000"/>
            </a:pPr>
            <a:r>
              <a:rPr lang="th-TH" sz="66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ปลูกฝัง </a:t>
            </a:r>
            <a:r>
              <a:rPr lang="en-US" sz="66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: </a:t>
            </a:r>
            <a:r>
              <a:rPr lang="th-TH" sz="66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ความดี ความถูกต้อง เป็นธรรม</a:t>
            </a:r>
            <a:endParaRPr lang="th-TH" sz="6600" dirty="0">
              <a:ln w="31550" cmpd="sng">
                <a:gradFill>
                  <a:gsLst>
                    <a:gs pos="70000">
                      <a:srgbClr val="E78A2D">
                        <a:shade val="50000"/>
                        <a:satMod val="190000"/>
                      </a:srgbClr>
                    </a:gs>
                    <a:gs pos="0">
                      <a:srgbClr val="E78A2D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524815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Clr>
                <a:srgbClr val="00FFFF"/>
              </a:buClr>
              <a:buSzPct val="65000"/>
              <a:buFont typeface="Wingdings" pitchFamily="2" charset="2"/>
              <a:buChar char=""/>
            </a:pPr>
            <a:r>
              <a:rPr lang="th-TH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จริยธรรม </a:t>
            </a:r>
            <a:r>
              <a:rPr lang="en-US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:</a:t>
            </a:r>
            <a:r>
              <a:rPr lang="th-TH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 คำแนะนำ ตักเตือน</a:t>
            </a:r>
            <a:endParaRPr lang="th-TH" sz="7200" dirty="0">
              <a:ln w="31550" cmpd="sng">
                <a:gradFill>
                  <a:gsLst>
                    <a:gs pos="70000">
                      <a:srgbClr val="E78A2D">
                        <a:shade val="50000"/>
                        <a:satMod val="190000"/>
                      </a:srgbClr>
                    </a:gs>
                    <a:gs pos="0">
                      <a:srgbClr val="E78A2D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78A2D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509120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Clr>
                <a:srgbClr val="00FFFF"/>
              </a:buClr>
              <a:buSzPct val="65000"/>
              <a:buFont typeface="Wingdings" pitchFamily="2" charset="2"/>
              <a:buChar char=""/>
            </a:pPr>
            <a:r>
              <a:rPr lang="th-TH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วินัย </a:t>
            </a:r>
            <a:r>
              <a:rPr lang="en-US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:</a:t>
            </a:r>
            <a:r>
              <a:rPr lang="th-TH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 บังคับให้ทำความดี</a:t>
            </a:r>
            <a:endParaRPr lang="th-TH" sz="7200" dirty="0">
              <a:ln w="31550" cmpd="sng">
                <a:gradFill>
                  <a:gsLst>
                    <a:gs pos="70000">
                      <a:srgbClr val="E78A2D">
                        <a:shade val="50000"/>
                        <a:satMod val="190000"/>
                      </a:srgbClr>
                    </a:gs>
                    <a:gs pos="0">
                      <a:srgbClr val="E78A2D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78A2D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2436" y="4725144"/>
            <a:ext cx="1334020" cy="769441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บัวใต้น้ำ</a:t>
            </a:r>
            <a:endParaRPr lang="th-TH" sz="44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2588711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Clr>
                <a:srgbClr val="00FFFF"/>
              </a:buClr>
              <a:buSzPct val="65000"/>
              <a:buFont typeface="Wingdings" pitchFamily="2" charset="2"/>
              <a:buChar char=""/>
            </a:pPr>
            <a:r>
              <a:rPr lang="th-TH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คุณธรรม </a:t>
            </a:r>
            <a:r>
              <a:rPr lang="en-US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:</a:t>
            </a:r>
            <a:r>
              <a:rPr lang="th-TH" sz="72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 ความดีในจิตใจของคน</a:t>
            </a:r>
            <a:endParaRPr lang="th-TH" sz="7200" dirty="0">
              <a:ln w="31550" cmpd="sng">
                <a:gradFill>
                  <a:gsLst>
                    <a:gs pos="70000">
                      <a:srgbClr val="E78A2D">
                        <a:shade val="50000"/>
                        <a:satMod val="190000"/>
                      </a:srgbClr>
                    </a:gs>
                    <a:gs pos="0">
                      <a:srgbClr val="E78A2D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78A2D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716503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“Stick &amp; Carrot”</a:t>
            </a:r>
            <a:endParaRPr lang="en-US" sz="72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847" y="5613047"/>
            <a:ext cx="87703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“เป็นแบบอย่าง - สร้างคนดีให้องค์กร”</a:t>
            </a:r>
            <a:endParaRPr lang="en-US" sz="7200" dirty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23048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 animBg="1"/>
      <p:bldP spid="12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J02330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62825" y="5949950"/>
            <a:ext cx="1704975" cy="854075"/>
          </a:xfrm>
          <a:noFill/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6600" b="1" smtClean="0">
                <a:solidFill>
                  <a:srgbClr val="FFFF00"/>
                </a:solidFill>
                <a:latin typeface="Times New Roman" pitchFamily="18" charset="0"/>
                <a:cs typeface="DilleniaUPC" pitchFamily="18" charset="-34"/>
              </a:rPr>
              <a:t>คุณธรรม - จริยธรรม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301750"/>
            <a:ext cx="89154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FF66FF"/>
              </a:buClr>
              <a:buSzPct val="75000"/>
              <a:buFont typeface="Wingdings" pitchFamily="2" charset="2"/>
              <a:buChar char="["/>
              <a:defRPr/>
            </a:pPr>
            <a:r>
              <a:rPr lang="th-TH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เป็นสภาพความดีงามของบุคคลในสังคมที่ก่อให้เกิดประโยชน์สุขแก่สังคมและผู้อื่น</a:t>
            </a:r>
          </a:p>
          <a:p>
            <a:pPr eaLnBrk="1" hangingPunct="1">
              <a:buClr>
                <a:srgbClr val="FF66FF"/>
              </a:buClr>
              <a:buSzPct val="75000"/>
              <a:buFont typeface="Wingdings" pitchFamily="2" charset="2"/>
              <a:buChar char="["/>
              <a:defRPr/>
            </a:pPr>
            <a:r>
              <a:rPr lang="th-TH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เป็นสิ่งที่</a:t>
            </a:r>
            <a:r>
              <a:rPr lang="th-TH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เกิดจากเนื้อในตน</a:t>
            </a:r>
            <a:r>
              <a:rPr lang="th-TH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ซึ่งสร้างสมมาตั้งแต่เยาว์วัยจนเกิดพลัง</a:t>
            </a:r>
          </a:p>
          <a:p>
            <a:pPr eaLnBrk="1" hangingPunct="1">
              <a:buClr>
                <a:srgbClr val="FF66FF"/>
              </a:buClr>
              <a:buSzPct val="75000"/>
              <a:buFont typeface="Wingdings" pitchFamily="2" charset="2"/>
              <a:buChar char="["/>
              <a:defRPr/>
            </a:pP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เกิดพลังความดีได้</a:t>
            </a:r>
            <a:r>
              <a:rPr lang="th-TH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ด้วย</a:t>
            </a:r>
            <a:r>
              <a:rPr lang="th-TH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การกล่อมเกลาทางสังคมและแบบอย่างที่ดี</a:t>
            </a:r>
          </a:p>
          <a:p>
            <a:pPr eaLnBrk="1" hangingPunct="1">
              <a:buClr>
                <a:srgbClr val="FF66FF"/>
              </a:buClr>
              <a:buSzPct val="75000"/>
              <a:buFont typeface="Wingdings" pitchFamily="2" charset="2"/>
              <a:buChar char="["/>
              <a:defRPr/>
            </a:pPr>
            <a:r>
              <a:rPr lang="th-TH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เกิดจากคำสอนของคนที่ได้รับความเชื่อถือหรือยกย่องเป็นศาสดา</a:t>
            </a:r>
          </a:p>
          <a:p>
            <a:pPr eaLnBrk="1" hangingPunct="1">
              <a:buClr>
                <a:srgbClr val="FF66FF"/>
              </a:buClr>
              <a:buSzPct val="75000"/>
              <a:buFont typeface="Wingdings" pitchFamily="2" charset="2"/>
              <a:buChar char="["/>
              <a:defRPr/>
            </a:pP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สิ่งแวดล้อมอาจทำให้เบี่ยงเบนต้องหาวิธีควบคุมกิเลส/ความต้องการ</a:t>
            </a:r>
          </a:p>
          <a:p>
            <a:pPr eaLnBrk="1" hangingPunct="1">
              <a:buClr>
                <a:srgbClr val="FF66FF"/>
              </a:buClr>
              <a:buSzPct val="75000"/>
              <a:buFont typeface="Wingdings" pitchFamily="2" charset="2"/>
              <a:buChar char="["/>
              <a:defRPr/>
            </a:pP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“คุณธรรม” </a:t>
            </a:r>
            <a:r>
              <a:rPr lang="en-US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: </a:t>
            </a:r>
            <a:r>
              <a:rPr lang="th-TH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ควบคุมจิตใจตนเองได้</a:t>
            </a:r>
            <a:r>
              <a:rPr lang="th-TH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โดยไม่ต้องมีผู้ใดตักเตือน</a:t>
            </a:r>
          </a:p>
          <a:p>
            <a:pPr eaLnBrk="1" hangingPunct="1">
              <a:buClr>
                <a:srgbClr val="FF66FF"/>
              </a:buClr>
              <a:buSzPct val="75000"/>
              <a:buFont typeface="Wingdings" pitchFamily="2" charset="2"/>
              <a:buChar char="["/>
              <a:defRPr/>
            </a:pP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“จริยธรรม” </a:t>
            </a:r>
            <a:r>
              <a:rPr lang="en-US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: </a:t>
            </a:r>
            <a:r>
              <a:rPr lang="th-TH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ควบคุมได้แต่</a:t>
            </a:r>
            <a:r>
              <a:rPr lang="th-TH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พฤติกรรม</a:t>
            </a:r>
            <a:r>
              <a:rPr lang="th-TH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โดย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มีการแนะนำ/ตักเตือน</a:t>
            </a:r>
          </a:p>
          <a:p>
            <a:pPr eaLnBrk="1" hangingPunct="1">
              <a:buClr>
                <a:srgbClr val="FF66FF"/>
              </a:buClr>
              <a:buSzPct val="75000"/>
              <a:buFont typeface="Wingdings" pitchFamily="2" charset="2"/>
              <a:buChar char="["/>
              <a:defRPr/>
            </a:pPr>
            <a:r>
              <a:rPr lang="th-TH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คำแนะนำ </a:t>
            </a:r>
            <a:r>
              <a:rPr lang="en-US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: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มาจากศีลธรรม คำสอนผู้ที่นับถือ ประมวลจริยธรรม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752600" y="2438400"/>
            <a:ext cx="2362200" cy="762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FFFFFF"/>
              </a:solidFill>
              <a:latin typeface="Times New Roman" pitchFamily="18" charset="0"/>
              <a:cs typeface="Angsana Ne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8126" y="1803737"/>
            <a:ext cx="49548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th-TH" sz="6000" dirty="0" smtClean="0">
                <a:ln w="31550" cmpd="sng">
                  <a:gradFill>
                    <a:gsLst>
                      <a:gs pos="70000">
                        <a:srgbClr val="2DB9B9">
                          <a:shade val="50000"/>
                          <a:satMod val="190000"/>
                        </a:srgbClr>
                      </a:gs>
                      <a:gs pos="0">
                        <a:srgbClr val="2DB9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B9B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illeniaUPC" pitchFamily="18" charset="-34"/>
              </a:rPr>
              <a:t>“ความเป็นคนที่สมบูรณ์”</a:t>
            </a:r>
            <a:endParaRPr lang="en-US" sz="6000" dirty="0">
              <a:ln w="31550" cmpd="sng">
                <a:gradFill>
                  <a:gsLst>
                    <a:gs pos="70000">
                      <a:srgbClr val="2DB9B9">
                        <a:shade val="50000"/>
                        <a:satMod val="190000"/>
                      </a:srgbClr>
                    </a:gs>
                    <a:gs pos="0">
                      <a:srgbClr val="2DB9B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B9B9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DilleniaUPC" pitchFamily="18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4876800"/>
            <a:ext cx="3124200" cy="762000"/>
          </a:xfrm>
          <a:prstGeom prst="ellipse">
            <a:avLst/>
          </a:pr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th-TH" sz="2800" b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62200" y="5638800"/>
            <a:ext cx="3276600" cy="598512"/>
          </a:xfrm>
          <a:prstGeom prst="ellipse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th-TH" sz="2800" b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84168" y="6093296"/>
            <a:ext cx="2808312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1847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Pictures\IMG_0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75" y="-27384"/>
            <a:ext cx="501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004048" y="4221088"/>
            <a:ext cx="2016224" cy="1656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b="0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5445224"/>
            <a:ext cx="91759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/>
            <a:r>
              <a:rPr lang="th-TH" sz="9600" dirty="0" smtClean="0">
                <a:ln w="31550" cmpd="sng">
                  <a:gradFill>
                    <a:gsLst>
                      <a:gs pos="25000">
                        <a:srgbClr val="FF9900">
                          <a:shade val="25000"/>
                          <a:satMod val="190000"/>
                        </a:srgbClr>
                      </a:gs>
                      <a:gs pos="80000">
                        <a:srgbClr val="FF9900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</a:rPr>
              <a:t>“คุณธรรม </a:t>
            </a:r>
            <a:r>
              <a:rPr lang="en-US" sz="9600" dirty="0" smtClean="0">
                <a:ln w="31550" cmpd="sng">
                  <a:gradFill>
                    <a:gsLst>
                      <a:gs pos="25000">
                        <a:srgbClr val="FF9900">
                          <a:shade val="25000"/>
                          <a:satMod val="190000"/>
                        </a:srgbClr>
                      </a:gs>
                      <a:gs pos="80000">
                        <a:srgbClr val="FF9900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</a:rPr>
              <a:t>: </a:t>
            </a:r>
            <a:r>
              <a:rPr lang="th-TH" sz="9600" dirty="0" smtClean="0">
                <a:ln w="31550" cmpd="sng">
                  <a:gradFill>
                    <a:gsLst>
                      <a:gs pos="25000">
                        <a:srgbClr val="FF9900">
                          <a:shade val="25000"/>
                          <a:satMod val="190000"/>
                        </a:srgbClr>
                      </a:gs>
                      <a:gs pos="80000">
                        <a:srgbClr val="FF9900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</a:rPr>
              <a:t>ความเป็นมนุษย์”</a:t>
            </a:r>
            <a:endParaRPr lang="en-US" sz="9600" dirty="0">
              <a:ln w="31550" cmpd="sng">
                <a:gradFill>
                  <a:gsLst>
                    <a:gs pos="25000">
                      <a:srgbClr val="FF9900">
                        <a:shade val="25000"/>
                        <a:satMod val="190000"/>
                      </a:srgbClr>
                    </a:gs>
                    <a:gs pos="80000">
                      <a:srgbClr val="FF9900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4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0648"/>
            <a:ext cx="7772400" cy="1143000"/>
          </a:xfrm>
        </p:spPr>
        <p:txBody>
          <a:bodyPr/>
          <a:lstStyle/>
          <a:p>
            <a:pPr algn="ctr"/>
            <a:r>
              <a:rPr lang="th-TH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ความเป็นมนุษย์ที่สมบูรณ์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06488"/>
            <a:ext cx="8568952" cy="4690864"/>
          </a:xfrm>
        </p:spPr>
        <p:txBody>
          <a:bodyPr/>
          <a:lstStyle/>
          <a:p>
            <a:pPr>
              <a:buFont typeface="Wingdings" pitchFamily="2" charset="2"/>
              <a:buChar char=""/>
            </a:pPr>
            <a:r>
              <a:rPr lang="th-TH" sz="4800" b="1" i="1" dirty="0" smtClean="0">
                <a:latin typeface="DilleniaUPC" pitchFamily="18" charset="-34"/>
                <a:cs typeface="DilleniaUPC" pitchFamily="18" charset="-34"/>
              </a:rPr>
              <a:t> หมายถึง </a:t>
            </a:r>
            <a:r>
              <a:rPr lang="th-TH" sz="4800" b="1" i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การที่มนุษย์</a:t>
            </a:r>
            <a:r>
              <a:rPr lang="th-TH" sz="4800" b="1" i="1" u="sng" dirty="0" smtClean="0">
                <a:solidFill>
                  <a:srgbClr val="00FFFF"/>
                </a:solidFill>
                <a:latin typeface="DilleniaUPC" pitchFamily="18" charset="-34"/>
                <a:cs typeface="DilleniaUPC" pitchFamily="18" charset="-34"/>
              </a:rPr>
              <a:t>รู้จักใช้สติปัญญารักษาคุณธรรม</a:t>
            </a:r>
            <a:r>
              <a:rPr lang="th-TH" sz="4800" b="1" i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(ความดี) ต่างๆ ไว้ในการดำเนินชีวิต</a:t>
            </a:r>
          </a:p>
          <a:p>
            <a:pPr>
              <a:buFont typeface="Wingdings" pitchFamily="2" charset="2"/>
              <a:buChar char=""/>
            </a:pPr>
            <a:r>
              <a:rPr lang="th-TH" sz="4800" b="1" i="1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800" b="1" i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“การ</a:t>
            </a:r>
            <a:r>
              <a:rPr lang="th-TH" sz="4800" b="1" i="1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เป็น</a:t>
            </a:r>
            <a:r>
              <a:rPr lang="th-TH" sz="4800" b="1" i="1" u="sng" dirty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คนเต็มคน</a:t>
            </a:r>
            <a:r>
              <a:rPr lang="th-TH" sz="4800" b="1" i="1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เพื่อเป็นสมาชิกที่ดีและมีคุณค่าอย่างแท้จริงของมนุษยชาตินั้น </a:t>
            </a:r>
            <a:r>
              <a:rPr lang="th-TH" sz="4800" b="1" i="1" u="sng" dirty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บุคคลควรมี สัปปุริสธรรม ๗ </a:t>
            </a:r>
            <a:r>
              <a:rPr lang="th-TH" sz="4800" b="1" i="1" u="sng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อัน</a:t>
            </a:r>
            <a:r>
              <a:rPr lang="th-TH" sz="4800" b="1" i="1" u="sng" dirty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เป็นธรรมะของคนดีหรือคนที่</a:t>
            </a:r>
            <a:r>
              <a:rPr lang="th-TH" sz="4800" b="1" i="1" u="sng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แท้</a:t>
            </a:r>
            <a:r>
              <a:rPr lang="th-TH" sz="4800" b="1" i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” (สมเด็จพระพุทธโฆษาจารย์ (ป.อ.ปยุตฺโต) </a:t>
            </a:r>
            <a:endParaRPr lang="th-TH" sz="4800" b="1" i="1" dirty="0">
              <a:solidFill>
                <a:srgbClr val="FFCCFF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7376" y="1239145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DDDDDD"/>
                </a:solidFill>
              </a:rPr>
              <a:t>สมเด็จพระญาณสังวร, สมเด็จพระสังฆราช</a:t>
            </a:r>
            <a:r>
              <a:rPr lang="en-US" sz="1400" dirty="0" smtClean="0">
                <a:solidFill>
                  <a:srgbClr val="DDDDDD"/>
                </a:solidFill>
                <a:latin typeface="DilleniaUPC" pitchFamily="18" charset="-34"/>
              </a:rPr>
              <a:t> </a:t>
            </a:r>
            <a:endParaRPr lang="th-TH" sz="2400" dirty="0">
              <a:solidFill>
                <a:srgbClr val="DDDDDD"/>
              </a:solidFill>
              <a:latin typeface="DilleniaUPC" pitchFamily="18" charset="-34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123729" y="3573016"/>
            <a:ext cx="1872208" cy="648072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z="2400" b="0" smtClean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9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96952"/>
            <a:ext cx="9144000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1438"/>
            <a:ext cx="8077200" cy="1428750"/>
          </a:xfrm>
          <a:ln>
            <a:solidFill>
              <a:srgbClr val="FF99FF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8800" b="1" dirty="0" smtClean="0">
                <a:solidFill>
                  <a:srgbClr val="FFFF00"/>
                </a:solidFill>
                <a:latin typeface="Times New Roman" pitchFamily="18" charset="0"/>
                <a:cs typeface="DilleniaUPC" pitchFamily="18" charset="-34"/>
              </a:rPr>
              <a:t>สัปปุริสธรรม ๗ (สัตบุรุษ)</a:t>
            </a:r>
            <a:endParaRPr lang="th-TH" sz="8800" b="1" dirty="0">
              <a:solidFill>
                <a:srgbClr val="FFFF00"/>
              </a:solidFill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439" y="1514475"/>
            <a:ext cx="8893175" cy="5486400"/>
          </a:xfrm>
        </p:spPr>
        <p:txBody>
          <a:bodyPr>
            <a:normAutofit fontScale="92500"/>
          </a:bodyPr>
          <a:lstStyle/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800" b="1" dirty="0">
                <a:solidFill>
                  <a:srgbClr val="FFFF00"/>
                </a:solidFill>
                <a:cs typeface="DilleniaUPC" pitchFamily="18" charset="-34"/>
              </a:rPr>
              <a:t> </a:t>
            </a:r>
            <a:r>
              <a:rPr lang="th-TH" sz="4400" b="1" dirty="0">
                <a:solidFill>
                  <a:srgbClr val="66FF33"/>
                </a:solidFill>
                <a:cs typeface="DilleniaUPC" pitchFamily="18" charset="-34"/>
              </a:rPr>
              <a:t>ธัมมัญญุตา คือ รู้จักเหตุ </a:t>
            </a:r>
            <a:endParaRPr lang="th-TH" sz="4400" b="1" dirty="0" smtClean="0">
              <a:solidFill>
                <a:srgbClr val="66FF33"/>
              </a:solidFill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66FF33"/>
                </a:solidFill>
                <a:cs typeface="DilleniaUPC" pitchFamily="18" charset="-34"/>
              </a:rPr>
              <a:t> อัตถัญญุตา คือ รู้จักผล </a:t>
            </a:r>
            <a:endParaRPr lang="th-TH" sz="4400" b="1" dirty="0" smtClean="0">
              <a:solidFill>
                <a:srgbClr val="66FF33"/>
              </a:solidFill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66FF33"/>
                </a:solidFill>
                <a:cs typeface="DilleniaUPC" pitchFamily="18" charset="-34"/>
              </a:rPr>
              <a:t> อัตตัญญุตา คือ รู้จักตน </a:t>
            </a:r>
            <a:endParaRPr lang="th-TH" sz="4400" b="1" dirty="0" smtClean="0">
              <a:solidFill>
                <a:srgbClr val="66FF33"/>
              </a:solidFill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66FF33"/>
                </a:solidFill>
                <a:cs typeface="DilleniaUPC" pitchFamily="18" charset="-34"/>
              </a:rPr>
              <a:t> </a:t>
            </a:r>
            <a:r>
              <a:rPr lang="th-TH" sz="4400" b="1" dirty="0">
                <a:solidFill>
                  <a:srgbClr val="FFCCFF"/>
                </a:solidFill>
                <a:cs typeface="DilleniaUPC" pitchFamily="18" charset="-34"/>
              </a:rPr>
              <a:t>มัตตัญญุตา คือ รู้ประมาณ รู้จักพอดี </a:t>
            </a:r>
            <a:r>
              <a:rPr lang="th-TH" sz="4400" b="1" dirty="0" smtClean="0">
                <a:solidFill>
                  <a:srgbClr val="FFCCFF"/>
                </a:solidFill>
                <a:cs typeface="DilleniaUPC" pitchFamily="18" charset="-34"/>
              </a:rPr>
              <a:t>(พอเพียง)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FFCCFF"/>
                </a:solidFill>
                <a:cs typeface="DilleniaUPC" pitchFamily="18" charset="-34"/>
              </a:rPr>
              <a:t> กาลัญญุตา คือ รู้กาล รู้เวลาอันเหมาะสม </a:t>
            </a:r>
            <a:r>
              <a:rPr lang="th-TH" sz="4400" b="1" dirty="0" smtClean="0">
                <a:solidFill>
                  <a:srgbClr val="FFCCFF"/>
                </a:solidFill>
                <a:cs typeface="DilleniaUPC" pitchFamily="18" charset="-34"/>
              </a:rPr>
              <a:t>(กาละเทศะ)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FFCCFF"/>
                </a:solidFill>
                <a:cs typeface="DilleniaUPC" pitchFamily="18" charset="-34"/>
              </a:rPr>
              <a:t> ปริสัญญุตา คือ รู้ชุมชน รู้จักถิ่น </a:t>
            </a:r>
            <a:r>
              <a:rPr lang="th-TH" sz="4400" b="1" dirty="0" smtClean="0">
                <a:solidFill>
                  <a:srgbClr val="FFCCFF"/>
                </a:solidFill>
                <a:cs typeface="DilleniaUPC" pitchFamily="18" charset="-34"/>
              </a:rPr>
              <a:t>มี</a:t>
            </a:r>
            <a:r>
              <a:rPr lang="th-TH" sz="4400" b="1" dirty="0">
                <a:solidFill>
                  <a:srgbClr val="FFCCFF"/>
                </a:solidFill>
                <a:cs typeface="DilleniaUPC" pitchFamily="18" charset="-34"/>
              </a:rPr>
              <a:t>ระเบียบ วัฒนธรรม</a:t>
            </a:r>
            <a:r>
              <a:rPr lang="th-TH" sz="4400" b="1" dirty="0" smtClean="0">
                <a:solidFill>
                  <a:srgbClr val="FFCCFF"/>
                </a:solidFill>
                <a:cs typeface="DilleniaUPC" pitchFamily="18" charset="-34"/>
              </a:rPr>
              <a:t>ประเพณี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FFCCFF"/>
                </a:solidFill>
                <a:cs typeface="DilleniaUPC" pitchFamily="18" charset="-34"/>
              </a:rPr>
              <a:t> ปุคคลัญญุตา คือ รู้บุคคล รู้จักและเข้าใจความแตกต่างแห่งบุคคล 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5292081" y="1181102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2400" dirty="0" smtClean="0">
                <a:solidFill>
                  <a:srgbClr val="FFCCFF"/>
                </a:solidFill>
                <a:latin typeface="Times New Roman" pitchFamily="18" charset="0"/>
              </a:rPr>
              <a:t>สมเด็จพระพุทธโฆษาจารย์ (ป.อ. ปยุตตฺโต)</a:t>
            </a:r>
            <a:endParaRPr lang="th-TH" sz="2400" dirty="0">
              <a:solidFill>
                <a:srgbClr val="FFCCFF"/>
              </a:solidFill>
              <a:latin typeface="Times New Roman" pitchFamily="18" charset="0"/>
            </a:endParaRPr>
          </a:p>
        </p:txBody>
      </p:sp>
      <p:pic>
        <p:nvPicPr>
          <p:cNvPr id="198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772816"/>
            <a:ext cx="57546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2924946"/>
            <a:ext cx="39372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spc="50" dirty="0" smtClean="0">
                <a:ln w="11430"/>
                <a:solidFill>
                  <a:srgbClr val="FF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“ความพอเพียง”</a:t>
            </a:r>
            <a:endParaRPr lang="en-US" sz="7200" spc="50" dirty="0">
              <a:ln w="11430"/>
              <a:solidFill>
                <a:srgbClr val="FF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3379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8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8" y="-14106"/>
            <a:ext cx="8084831" cy="687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8753" y="5805266"/>
            <a:ext cx="75664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dirty="0" smtClean="0">
                <a:ln w="24500" cmpd="dbl">
                  <a:solidFill>
                    <a:srgbClr val="000044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“ความเป็นมนุษย์ที่สมบูรณ์แบบ”</a:t>
            </a:r>
            <a:endParaRPr lang="en-US" sz="7200" dirty="0">
              <a:ln w="24500" cmpd="dbl">
                <a:solidFill>
                  <a:srgbClr val="000044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9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3" descr="ทุจริต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84770"/>
            <a:ext cx="8856984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4293096"/>
            <a:ext cx="468052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Sufficiency Economy</a:t>
            </a:r>
            <a:endParaRPr lang="en-US" sz="540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96136" y="4509120"/>
            <a:ext cx="144016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3585790"/>
            <a:ext cx="374441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“หยุดความโลภ”</a:t>
            </a:r>
            <a:endParaRPr lang="en-US" sz="540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004048" y="1700808"/>
            <a:ext cx="2736304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004048" y="2060848"/>
            <a:ext cx="1368152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6156176" y="1929606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18000">
                  <a:solidFill>
                    <a:srgbClr val="000044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“ป้องกันทุจริต”</a:t>
            </a:r>
            <a:endParaRPr lang="en-US" sz="5400" dirty="0">
              <a:ln w="18000">
                <a:solidFill>
                  <a:srgbClr val="000044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6566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85"/>
            <a:ext cx="9144000" cy="68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8229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illeniaUPC"/>
                <a:cs typeface="DilleniaUPC"/>
              </a:rPr>
              <a:t>“ความพอเพียง”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95400" y="5181600"/>
            <a:ext cx="1066800" cy="609600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58000" y="4876800"/>
            <a:ext cx="1524000" cy="5726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spc="300" dirty="0">
              <a:ln w="11430" cmpd="sng">
                <a:solidFill>
                  <a:srgbClr val="3399FF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99FF">
                      <a:tint val="83000"/>
                      <a:shade val="100000"/>
                      <a:satMod val="200000"/>
                    </a:srgbClr>
                  </a:gs>
                  <a:gs pos="75000">
                    <a:srgbClr val="3399FF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399FF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0241" y="5877272"/>
            <a:ext cx="51235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dirty="0" smtClean="0">
                <a:ln w="31550" cmpd="sng">
                  <a:gradFill>
                    <a:gsLst>
                      <a:gs pos="25000">
                        <a:srgbClr val="3399FF">
                          <a:shade val="25000"/>
                          <a:satMod val="190000"/>
                        </a:srgbClr>
                      </a:gs>
                      <a:gs pos="80000">
                        <a:srgbClr val="3399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“ลดความโลภในตัวคน”</a:t>
            </a:r>
            <a:endParaRPr lang="en-US" sz="6600" dirty="0">
              <a:ln w="31550" cmpd="sng">
                <a:gradFill>
                  <a:gsLst>
                    <a:gs pos="25000">
                      <a:srgbClr val="3399FF">
                        <a:shade val="25000"/>
                        <a:satMod val="190000"/>
                      </a:srgbClr>
                    </a:gs>
                    <a:gs pos="80000">
                      <a:srgbClr val="3399FF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3216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080" y="197768"/>
            <a:ext cx="8460432" cy="1143000"/>
          </a:xfrm>
        </p:spPr>
        <p:txBody>
          <a:bodyPr/>
          <a:lstStyle/>
          <a:p>
            <a:pPr algn="ctr">
              <a:defRPr/>
            </a:pPr>
            <a:r>
              <a:rPr lang="th-TH" sz="5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แนวพระราชดำริในการดำเนินชีวิตแบบพอเพียง</a:t>
            </a:r>
            <a:endParaRPr lang="en-US" sz="3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5559" y="1167137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DDDDD"/>
                </a:solidFill>
              </a:rPr>
              <a:t>Website : </a:t>
            </a:r>
            <a:r>
              <a:rPr lang="th-TH" sz="2400" dirty="0" smtClean="0">
                <a:solidFill>
                  <a:srgbClr val="DDDDDD"/>
                </a:solidFill>
              </a:rPr>
              <a:t>มูลนิธิชัยพัฒนา</a:t>
            </a:r>
            <a:endParaRPr lang="th-TH" sz="2400" dirty="0">
              <a:solidFill>
                <a:srgbClr val="DDDDD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772816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SzPct val="75000"/>
              <a:buFont typeface="Wingdings" pitchFamily="2" charset="2"/>
              <a:buChar char=""/>
            </a:pPr>
            <a:r>
              <a:rPr lang="th-TH" sz="36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ยึดความประหยัด ตัดทอนค่าใช้จ่ายในทุกด้าน ลดละความฟุ่มเฟือยในการใช้ชีวิต </a:t>
            </a:r>
            <a:endParaRPr lang="en-US" sz="360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Clr>
                <a:srgbClr val="FFC000"/>
              </a:buClr>
              <a:buSzPct val="75000"/>
              <a:buFont typeface="Wingdings" pitchFamily="2" charset="2"/>
              <a:buChar char=""/>
            </a:pPr>
            <a:r>
              <a:rPr lang="th-TH" sz="36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ยึดถือการประกอบอาชีพด้วยความถูกต้อง ซื่อสัตย์สุจริต </a:t>
            </a:r>
          </a:p>
          <a:p>
            <a:pPr marL="571500" indent="-571500">
              <a:buClr>
                <a:srgbClr val="FFC000"/>
              </a:buClr>
              <a:buSzPct val="75000"/>
              <a:buFont typeface="Wingdings" pitchFamily="2" charset="2"/>
              <a:buChar char=""/>
            </a:pPr>
            <a:r>
              <a:rPr lang="th-T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ละเลิกการแก่งแย่งผลประโยชน์และแข่งขันกันในทางการค้าแบบต่อสู้กันอย่าง</a:t>
            </a:r>
            <a:r>
              <a:rPr lang="th-TH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รุนแรง</a:t>
            </a:r>
            <a:endParaRPr lang="th-TH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Clr>
                <a:srgbClr val="FFC000"/>
              </a:buClr>
              <a:buSzPct val="75000"/>
              <a:buFont typeface="Wingdings" pitchFamily="2" charset="2"/>
              <a:buChar char=""/>
            </a:pPr>
            <a:r>
              <a:rPr lang="th-T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ไม่หยุดนิ่งที่จะหาทางให้ชีวิตหลุดพ้นจากความทุกข์ยาก ด้วยการขวนขวายใฝ่หาความรู้ให้มีรายได้เพิ่มพูนขึ้น จนถึงขั้นพอเพียงเป็นเป้าหมายสำคัญ </a:t>
            </a:r>
            <a:endParaRPr lang="th-TH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Clr>
                <a:srgbClr val="FFC000"/>
              </a:buClr>
              <a:buSzPct val="75000"/>
              <a:buFont typeface="Wingdings" pitchFamily="2" charset="2"/>
              <a:buChar char=""/>
            </a:pPr>
            <a:r>
              <a:rPr lang="th-TH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ปฏิบัติตนในแนวทางที่ดี ลดละสิ่งชั่ว ประพฤติตนตามหลัก</a:t>
            </a:r>
            <a:r>
              <a:rPr lang="th-TH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ศาสนา</a:t>
            </a:r>
            <a:endParaRPr 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7417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269776"/>
            <a:ext cx="8015808" cy="1143000"/>
          </a:xfrm>
        </p:spPr>
        <p:txBody>
          <a:bodyPr/>
          <a:lstStyle/>
          <a:p>
            <a:pPr algn="ctr"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การนำปรัชญาของเศรษฐกิจพอเพียงไป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ปฏิบัติ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931" y="1196752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DDDDDD"/>
                </a:solidFill>
              </a:rPr>
              <a:t>พล.อ.อ. วีรวิท  คงศักดิ์</a:t>
            </a:r>
            <a:endParaRPr lang="th-TH" sz="2400" dirty="0">
              <a:solidFill>
                <a:srgbClr val="DDDDD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700808"/>
            <a:ext cx="9108504" cy="51315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ไ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ไ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CC"/>
              </a:buClr>
              <a:buFont typeface="Wingdings" pitchFamily="2" charset="2"/>
              <a:buChar char=""/>
              <a:defRPr/>
            </a:pPr>
            <a:r>
              <a:rPr lang="th-TH" sz="7200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 จัดทำบัญชีครัวเรือน/ค่าใช้จ่าย</a:t>
            </a:r>
          </a:p>
          <a:p>
            <a:pPr>
              <a:buClr>
                <a:srgbClr val="CC00CC"/>
              </a:buClr>
              <a:buFont typeface="Wingdings" pitchFamily="2" charset="2"/>
              <a:buChar char=""/>
              <a:defRPr/>
            </a:pPr>
            <a:r>
              <a:rPr lang="th-TH" sz="7200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7200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ประเมินความจำเป็นของค่าใช้จ่าย</a:t>
            </a:r>
          </a:p>
          <a:p>
            <a:pPr>
              <a:buClr>
                <a:srgbClr val="CC00CC"/>
              </a:buClr>
              <a:buFont typeface="Wingdings" pitchFamily="2" charset="2"/>
              <a:buChar char=""/>
              <a:defRPr/>
            </a:pPr>
            <a:r>
              <a:rPr lang="th-TH" sz="7200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7200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เพิ่มรายได้ ลดค่าใช้จ่าย</a:t>
            </a:r>
            <a:endParaRPr lang="en-US" sz="7200" dirty="0" smtClean="0">
              <a:solidFill>
                <a:srgbClr val="FFFF00"/>
              </a:solidFill>
              <a:latin typeface="DilleniaUPC" pitchFamily="18" charset="-34"/>
              <a:cs typeface="DilleniaUPC" pitchFamily="18" charset="-34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"/>
              <a:defRPr/>
            </a:pPr>
            <a:r>
              <a:rPr lang="th-TH" sz="7200">
                <a:solidFill>
                  <a:srgbClr val="FFC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7200" smtClean="0">
                <a:solidFill>
                  <a:srgbClr val="FFC000"/>
                </a:solidFill>
                <a:latin typeface="DilleniaUPC" pitchFamily="18" charset="-34"/>
                <a:cs typeface="DilleniaUPC" pitchFamily="18" charset="-34"/>
              </a:rPr>
              <a:t>ปรับพฤติกรรมจนเป็นลักษณะนิสัย</a:t>
            </a:r>
            <a:endParaRPr lang="th-TH" sz="7200" dirty="0" smtClean="0">
              <a:solidFill>
                <a:srgbClr val="FFC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79712" y="1658417"/>
            <a:ext cx="5976664" cy="1216624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z="2400" b="0" smtClean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96630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ข้อมูล Ipad 24 ส.ค.60\พระบรมราโชวาท\IMG_20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57542" cy="68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6012160" y="5085184"/>
            <a:ext cx="7920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275856" y="5517232"/>
            <a:ext cx="136815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220072" y="5517232"/>
            <a:ext cx="10081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499992" y="4653136"/>
            <a:ext cx="1224136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b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67744" y="1988840"/>
            <a:ext cx="4896544" cy="230425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b="0" smtClean="0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91780" y="3356992"/>
            <a:ext cx="14761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6012160" y="2132856"/>
            <a:ext cx="93610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b="0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16116" y="2060848"/>
            <a:ext cx="1224136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b="0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211960" y="3356992"/>
            <a:ext cx="2628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136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52600"/>
            <a:ext cx="9036496" cy="5105400"/>
          </a:xfrm>
          <a:ln w="28575"/>
        </p:spPr>
        <p:txBody>
          <a:bodyPr/>
          <a:lstStyle/>
          <a:p>
            <a:pPr marL="0" indent="0">
              <a:buNone/>
              <a:defRPr/>
            </a:pPr>
            <a:r>
              <a:rPr lang="th-TH" sz="66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  </a:t>
            </a:r>
            <a:r>
              <a:rPr lang="th-TH" sz="6600" b="1" dirty="0" smtClean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คน</a:t>
            </a:r>
            <a:r>
              <a:rPr lang="th-TH" sz="6600" b="1" dirty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ไทยใน</a:t>
            </a:r>
            <a:r>
              <a:rPr lang="th-TH" sz="6600" b="1" dirty="0" smtClean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อนาคต </a:t>
            </a:r>
            <a:r>
              <a:rPr lang="th-TH" sz="6600" b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เป็น“มนุษย์</a:t>
            </a:r>
            <a:r>
              <a:rPr lang="th-TH" sz="6600" b="1" dirty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ที่</a:t>
            </a:r>
            <a:r>
              <a:rPr lang="th-TH" sz="6600" b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สมบูรณ์” </a:t>
            </a:r>
            <a:r>
              <a:rPr lang="th-TH" sz="6600" b="1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เป็นพลเมืองที่สามารถเรียนรู้ได้ด้วยตัวเอง เป็นพลเมืองที่ตื่นรู้ </a:t>
            </a:r>
            <a:r>
              <a:rPr lang="th-TH" sz="6600" b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“มี</a:t>
            </a:r>
            <a:r>
              <a:rPr lang="th-TH" sz="6600" b="1" dirty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จิตสาธารณะ</a:t>
            </a:r>
            <a:r>
              <a:rPr lang="th-TH" sz="6600" b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และทำประโยชน์</a:t>
            </a:r>
            <a:r>
              <a:rPr lang="th-TH" sz="6600" b="1" dirty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ต่อ</a:t>
            </a:r>
            <a:r>
              <a:rPr lang="th-TH" sz="6600" b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ส่วนรวม” </a:t>
            </a:r>
            <a:r>
              <a:rPr lang="th-TH" sz="6600" b="1" dirty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เป็นพลเมืองไทย พลเมืองอาเซียน และพลเมืองโลก</a:t>
            </a:r>
            <a:endParaRPr lang="th-TH" sz="6600" b="1" dirty="0" smtClean="0">
              <a:solidFill>
                <a:srgbClr val="FF66FF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25760"/>
            <a:ext cx="8153400" cy="1143000"/>
          </a:xfrm>
        </p:spPr>
        <p:txBody>
          <a:bodyPr/>
          <a:lstStyle/>
          <a:p>
            <a:pPr algn="ctr">
              <a:defRPr/>
            </a:pPr>
            <a:r>
              <a:rPr lang="th-TH" sz="8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อนาคตประเทศไทย ปี ๒๕๗๙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6297" y="1167137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DDDDDD"/>
                </a:solidFill>
              </a:rPr>
              <a:t>ยุทธศาสตร์ชาติ ๒๐ ปี</a:t>
            </a:r>
            <a:endParaRPr lang="th-TH" sz="2400" dirty="0">
              <a:solidFill>
                <a:srgbClr val="DDDDDD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508104" y="2564904"/>
            <a:ext cx="324036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427984" y="4581128"/>
            <a:ext cx="432048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1520" y="5589240"/>
            <a:ext cx="432048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220073" y="1628800"/>
            <a:ext cx="3874425" cy="1152128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z="2400" b="0" smtClean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5" y="936302"/>
            <a:ext cx="6051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“คนไทยเป็นมนุษย์ที่สมบูรณ์แบบ”</a:t>
            </a:r>
            <a:endParaRPr lang="en-US" sz="5400" dirty="0">
              <a:ln w="31550" cmpd="sng">
                <a:gradFill>
                  <a:gsLst>
                    <a:gs pos="70000">
                      <a:srgbClr val="E78A2D">
                        <a:shade val="50000"/>
                        <a:satMod val="190000"/>
                      </a:srgbClr>
                    </a:gs>
                    <a:gs pos="0">
                      <a:srgbClr val="E78A2D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78A2D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7230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 autoUpdateAnimBg="0"/>
      <p:bldP spid="1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694" y="4005064"/>
            <a:ext cx="9101810" cy="864096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z="2400" b="0" smtClean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4608"/>
            <a:ext cx="9144000" cy="4988768"/>
          </a:xfrm>
          <a:ln w="28575"/>
        </p:spPr>
        <p:txBody>
          <a:bodyPr/>
          <a:lstStyle/>
          <a:p>
            <a:pPr>
              <a:buFont typeface="Wingdings" pitchFamily="2" charset="2"/>
              <a:buChar char=""/>
              <a:defRPr/>
            </a:pPr>
            <a:r>
              <a:rPr lang="th-TH" sz="4400" b="1" dirty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พัฒนา</a:t>
            </a:r>
            <a:r>
              <a:rPr lang="th-TH" sz="4400" b="1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ศักยภาพคนตลอดช่วงชีวิต</a:t>
            </a:r>
          </a:p>
          <a:p>
            <a:pPr>
              <a:buFont typeface="Wingdings" pitchFamily="2" charset="2"/>
              <a:buChar char=""/>
              <a:defRPr/>
            </a:pPr>
            <a:r>
              <a:rPr lang="th-TH" sz="4400" b="1" dirty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การ</a:t>
            </a:r>
            <a:r>
              <a:rPr lang="th-TH" sz="4400" b="1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ยกระดับการศึกษาและการเรียนรู้ให้มีคุณภาพเท่าเทียมและทั่วถึง</a:t>
            </a:r>
          </a:p>
          <a:p>
            <a:pPr>
              <a:buFont typeface="Wingdings" pitchFamily="2" charset="2"/>
              <a:buChar char=""/>
              <a:defRPr/>
            </a:pPr>
            <a:r>
              <a:rPr lang="th-TH" sz="4400" b="1" dirty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400" b="1" dirty="0" smtClean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ปลูกฝัง</a:t>
            </a:r>
            <a:r>
              <a:rPr lang="th-TH" sz="4400" b="1" dirty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ระเบียบวินัย คุณธรรม จริยธรรม ค่านิยมที่พึงประสงค์</a:t>
            </a:r>
          </a:p>
          <a:p>
            <a:pPr>
              <a:buFont typeface="Wingdings" pitchFamily="2" charset="2"/>
              <a:buChar char=""/>
              <a:defRPr/>
            </a:pPr>
            <a:r>
              <a:rPr lang="th-TH" sz="4400" b="1" dirty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การ</a:t>
            </a:r>
            <a:r>
              <a:rPr lang="th-TH" sz="4400" b="1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สร้างเสริมให้คนมีสุขภาวะที่ดี</a:t>
            </a:r>
          </a:p>
          <a:p>
            <a:pPr>
              <a:buFont typeface="Wingdings" pitchFamily="2" charset="2"/>
              <a:buChar char=""/>
              <a:defRPr/>
            </a:pPr>
            <a:r>
              <a:rPr lang="th-TH" sz="4400" b="1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การ</a:t>
            </a:r>
            <a:r>
              <a:rPr lang="th-TH" sz="4400" b="1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สร้างความอยู่ดีมีสุขของครอบครัวไทย</a:t>
            </a:r>
            <a:endParaRPr lang="th-TH" sz="4400" b="1" dirty="0" smtClean="0">
              <a:solidFill>
                <a:srgbClr val="FFFF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2089" y="197768"/>
            <a:ext cx="8388424" cy="1143000"/>
          </a:xfrm>
        </p:spPr>
        <p:txBody>
          <a:bodyPr/>
          <a:lstStyle/>
          <a:p>
            <a:pPr algn="ctr">
              <a:defRPr/>
            </a:pPr>
            <a:r>
              <a:rPr lang="th-TH" sz="4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ด้านการพัฒนาคุณภาพและเสริมสร้างศักยภาพของคน</a:t>
            </a:r>
            <a:endParaRPr lang="en-US" sz="4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5" y="1167137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DDDDDD"/>
                </a:solidFill>
              </a:rPr>
              <a:t>กรอบแนวทางยุทธศาสตร์ชาติ ๒๐ ปี</a:t>
            </a:r>
            <a:endParaRPr lang="th-TH" sz="2400" dirty="0">
              <a:solidFill>
                <a:srgbClr val="DDDDD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897" y="921494"/>
            <a:ext cx="5447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31550" cmpd="sng">
                  <a:gradFill>
                    <a:gsLst>
                      <a:gs pos="70000">
                        <a:srgbClr val="E78A2D">
                          <a:shade val="50000"/>
                          <a:satMod val="190000"/>
                        </a:srgbClr>
                      </a:gs>
                      <a:gs pos="0">
                        <a:srgbClr val="E78A2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8A2D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“พันธกิจของหัวหน้าหน่วยงาน”</a:t>
            </a:r>
            <a:endParaRPr lang="en-US" sz="5400" dirty="0">
              <a:ln w="31550" cmpd="sng">
                <a:gradFill>
                  <a:gsLst>
                    <a:gs pos="70000">
                      <a:srgbClr val="E78A2D">
                        <a:shade val="50000"/>
                        <a:satMod val="190000"/>
                      </a:srgbClr>
                    </a:gs>
                    <a:gs pos="0">
                      <a:srgbClr val="E78A2D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78A2D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56176" y="3933056"/>
            <a:ext cx="2952328" cy="1008112"/>
          </a:xfrm>
          <a:prstGeom prst="ellipse">
            <a:avLst/>
          </a:prstGeom>
          <a:noFill/>
          <a:ln w="57150" cap="flat" cmpd="sng" algn="ctr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17490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4211" grpId="0" build="p" bldLvl="2" autoUpdateAnimBg="0"/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99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6600" b="1" smtClean="0">
                <a:latin typeface="DilleniaUPC" pitchFamily="18" charset="-34"/>
                <a:cs typeface="DilleniaUPC" pitchFamily="18" charset="-34"/>
              </a:rPr>
              <a:t>“คุณค่า” </a:t>
            </a:r>
            <a:r>
              <a:rPr lang="en-US" sz="6600" b="1" smtClean="0">
                <a:latin typeface="DilleniaUPC" pitchFamily="18" charset="-34"/>
                <a:cs typeface="DilleniaUPC" pitchFamily="18" charset="-34"/>
              </a:rPr>
              <a:t>(Value)</a:t>
            </a:r>
            <a:endParaRPr lang="th-TH" sz="7200" b="1" smtClean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h-TH" sz="3200" smtClean="0">
                <a:solidFill>
                  <a:srgbClr val="00FFFF"/>
                </a:solidFill>
                <a:latin typeface="DilleniaUPC" pitchFamily="18" charset="-34"/>
                <a:cs typeface="Angsana New" pitchFamily="18" charset="-34"/>
              </a:rPr>
              <a:t>		</a:t>
            </a:r>
            <a:r>
              <a:rPr lang="th-TH" sz="3600" smtClean="0">
                <a:solidFill>
                  <a:srgbClr val="FFFF00"/>
                </a:solidFill>
                <a:latin typeface="DilleniaUPC" pitchFamily="18" charset="-34"/>
              </a:rPr>
              <a:t>“คุณค่า” ไม่ใช่สิ่งที่เราเดินไปเจอเข้าแบบเล่นเกมล่าสมบัติ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h-TH" sz="3600" smtClean="0">
                <a:solidFill>
                  <a:srgbClr val="FFFF00"/>
                </a:solidFill>
                <a:latin typeface="DilleniaUPC" pitchFamily="18" charset="-34"/>
              </a:rPr>
              <a:t>		</a:t>
            </a:r>
            <a:r>
              <a:rPr lang="th-TH" sz="3600" smtClean="0">
                <a:solidFill>
                  <a:srgbClr val="00FFFF"/>
                </a:solidFill>
                <a:latin typeface="DilleniaUPC" pitchFamily="18" charset="-34"/>
              </a:rPr>
              <a:t>“คุณค่า” คือ สิ่งที่คุณสร้างขึ้นมาในชีวิตของคุณเอง  </a:t>
            </a:r>
            <a:r>
              <a:rPr lang="th-TH" sz="3600" u="sng" smtClean="0">
                <a:solidFill>
                  <a:srgbClr val="FF9900"/>
                </a:solidFill>
                <a:latin typeface="DilleniaUPC" pitchFamily="18" charset="-34"/>
              </a:rPr>
              <a:t>คุณสร้างมันขึ้นมาจากพื้นฐานที่มาของคุณ</a:t>
            </a:r>
            <a:r>
              <a:rPr lang="th-TH" sz="3600" smtClean="0">
                <a:solidFill>
                  <a:srgbClr val="00FFFF"/>
                </a:solidFill>
                <a:latin typeface="DilleniaUPC" pitchFamily="18" charset="-34"/>
              </a:rPr>
              <a:t>   </a:t>
            </a:r>
            <a:r>
              <a:rPr lang="th-TH" sz="3600" u="sng" smtClean="0">
                <a:solidFill>
                  <a:srgbClr val="00FFFF"/>
                </a:solidFill>
                <a:latin typeface="DilleniaUPC" pitchFamily="18" charset="-34"/>
              </a:rPr>
              <a:t>จากความรักภักดีและความผูกพันของคุณ</a:t>
            </a:r>
            <a:r>
              <a:rPr lang="th-TH" sz="3600" smtClean="0">
                <a:solidFill>
                  <a:srgbClr val="00FFFF"/>
                </a:solidFill>
                <a:latin typeface="DilleniaUPC" pitchFamily="18" charset="-34"/>
              </a:rPr>
              <a:t>   </a:t>
            </a:r>
            <a:r>
              <a:rPr lang="th-TH" sz="3600" u="sng" smtClean="0">
                <a:solidFill>
                  <a:srgbClr val="FFFF00"/>
                </a:solidFill>
                <a:latin typeface="DilleniaUPC" pitchFamily="18" charset="-34"/>
              </a:rPr>
              <a:t>จากประสบการณ์ร่วมของมนุษยชาติที่ถ่ายทอดมาสู่คุณ</a:t>
            </a:r>
            <a:r>
              <a:rPr lang="th-TH" sz="3600" smtClean="0">
                <a:solidFill>
                  <a:srgbClr val="00FFFF"/>
                </a:solidFill>
                <a:latin typeface="DilleniaUPC" pitchFamily="18" charset="-34"/>
              </a:rPr>
              <a:t>   จากสติปัญญา ความสามารถ  และความเข้าใจ   </a:t>
            </a:r>
            <a:r>
              <a:rPr lang="th-TH" sz="3600" u="sng" smtClean="0">
                <a:solidFill>
                  <a:srgbClr val="FFFF00"/>
                </a:solidFill>
                <a:latin typeface="DilleniaUPC" pitchFamily="18" charset="-34"/>
              </a:rPr>
              <a:t>จากสิ่งที่คุณเชื่อ</a:t>
            </a:r>
            <a:r>
              <a:rPr lang="th-TH" sz="3600" smtClean="0">
                <a:solidFill>
                  <a:srgbClr val="00FFFF"/>
                </a:solidFill>
                <a:latin typeface="DilleniaUPC" pitchFamily="18" charset="-34"/>
              </a:rPr>
              <a:t>  จากผู้คนและวัตถุสิ่งของที่คุณรัก  </a:t>
            </a:r>
            <a:r>
              <a:rPr lang="th-TH" sz="3600" u="sng" smtClean="0">
                <a:solidFill>
                  <a:srgbClr val="FFFF00"/>
                </a:solidFill>
                <a:latin typeface="DilleniaUPC" pitchFamily="18" charset="-34"/>
              </a:rPr>
              <a:t>จากบรรทัดฐานค่านิยมที่คุณพร้อมจะเสียสละ</a:t>
            </a:r>
            <a:r>
              <a:rPr lang="th-TH" sz="3600" smtClean="0">
                <a:solidFill>
                  <a:srgbClr val="FFFF00"/>
                </a:solidFill>
                <a:latin typeface="DilleniaUPC" pitchFamily="18" charset="-34"/>
              </a:rPr>
              <a:t>  </a:t>
            </a:r>
            <a:r>
              <a:rPr lang="th-TH" sz="3600" smtClean="0">
                <a:solidFill>
                  <a:srgbClr val="00FFFF"/>
                </a:solidFill>
                <a:latin typeface="DilleniaUPC" pitchFamily="18" charset="-34"/>
              </a:rPr>
              <a:t>อะไรบางอย่างเพื่อดำรงรักษามันไว้ </a:t>
            </a:r>
            <a:r>
              <a:rPr lang="th-TH" sz="3600" smtClean="0">
                <a:solidFill>
                  <a:srgbClr val="FFFF00"/>
                </a:solidFill>
                <a:latin typeface="DilleniaUPC" pitchFamily="18" charset="-34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h-TH" sz="3600" smtClean="0">
                <a:solidFill>
                  <a:srgbClr val="FFFF00"/>
                </a:solidFill>
                <a:latin typeface="DilleniaUPC" pitchFamily="18" charset="-34"/>
              </a:rPr>
              <a:t>		</a:t>
            </a:r>
            <a:r>
              <a:rPr lang="th-TH" sz="3600" smtClean="0">
                <a:solidFill>
                  <a:srgbClr val="FF99FF"/>
                </a:solidFill>
                <a:latin typeface="DilleniaUPC" pitchFamily="18" charset="-34"/>
              </a:rPr>
              <a:t>องค์ประกอบเหล่านี้มีอยู่พร้อม  แต่คุณเพียงผู้เดียวเท่านั้นที่จะสามารถนำมาผสมผสานเป็นรูปรอยแบบแผนของสิ่งที่กลายเป็นชีวิตคุณ  จงทำให้มันเป็นชีวิตที่มีศักดิ์ศรี  มีคุณค่าสำหรับตัวคุณเอง  ถ้าคุณทำได้จุดพลิกผันระหว่าง ความสำเร็จกับความล้มเหลวก็ไม่ใช่เรื่องหมิ่นเหม่อีกต่อไป</a:t>
            </a:r>
            <a:endParaRPr lang="th-TH" sz="3200" smtClean="0">
              <a:solidFill>
                <a:srgbClr val="00FFFF"/>
              </a:solidFill>
              <a:latin typeface="DilleniaUPC" pitchFamily="18" charset="-34"/>
            </a:endParaRP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468313" y="728663"/>
            <a:ext cx="168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r>
              <a:rPr lang="en-US" sz="2000" b="0" smtClean="0">
                <a:solidFill>
                  <a:srgbClr val="00FFFF"/>
                </a:solidFill>
              </a:rPr>
              <a:t>John Guardner</a:t>
            </a:r>
            <a:endParaRPr lang="th-TH" sz="2000" b="0" smtClean="0">
              <a:solidFill>
                <a:srgbClr val="00FFFF"/>
              </a:solidFill>
            </a:endParaRP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6659563" y="76517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1600" b="0" smtClean="0">
                <a:solidFill>
                  <a:srgbClr val="00FFFF"/>
                </a:solidFill>
              </a:rPr>
              <a:t>“Fish”</a:t>
            </a:r>
            <a:r>
              <a:rPr lang="th-TH" sz="2000" b="0" smtClean="0">
                <a:solidFill>
                  <a:srgbClr val="00FFFF"/>
                </a:solidFill>
                <a:latin typeface="DilleniaUPC" pitchFamily="18" charset="-34"/>
              </a:rPr>
              <a:t>...</a:t>
            </a:r>
            <a:r>
              <a:rPr lang="th-TH" sz="2000" smtClean="0">
                <a:solidFill>
                  <a:srgbClr val="00FFFF"/>
                </a:solidFill>
                <a:latin typeface="DilleniaUPC" pitchFamily="18" charset="-34"/>
                <a:cs typeface="DilleniaUPC" pitchFamily="18" charset="-34"/>
              </a:rPr>
              <a:t>จิระนันท์ พิตรปรีชา</a:t>
            </a:r>
            <a:endParaRPr lang="th-TH" sz="1800" smtClean="0">
              <a:solidFill>
                <a:srgbClr val="00FFFF"/>
              </a:solidFill>
              <a:cs typeface="DilleniaUPC" pitchFamily="18" charset="-34"/>
            </a:endParaRPr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252413" y="2060575"/>
            <a:ext cx="3024187" cy="720725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800" b="0" smtClean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4140200" y="3068638"/>
            <a:ext cx="1871663" cy="6477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800" b="0" smtClean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787900" y="4581525"/>
            <a:ext cx="2808288" cy="719138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800" b="0" smtClean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051344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  <p:bldP spid="313350" grpId="0" animBg="1"/>
      <p:bldP spid="31335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4"/>
          <p:cNvSpPr>
            <a:spLocks noChangeAspect="1" noChangeArrowheads="1"/>
          </p:cNvSpPr>
          <p:nvPr/>
        </p:nvSpPr>
        <p:spPr bwMode="auto">
          <a:xfrm>
            <a:off x="2555875" y="765175"/>
            <a:ext cx="4100513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339971" name="Oval 25"/>
          <p:cNvSpPr>
            <a:spLocks noChangeArrowheads="1"/>
          </p:cNvSpPr>
          <p:nvPr/>
        </p:nvSpPr>
        <p:spPr bwMode="auto">
          <a:xfrm>
            <a:off x="2555875" y="765175"/>
            <a:ext cx="4100513" cy="477361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339972" name="Oval 26"/>
          <p:cNvSpPr>
            <a:spLocks noChangeArrowheads="1"/>
          </p:cNvSpPr>
          <p:nvPr/>
        </p:nvSpPr>
        <p:spPr bwMode="auto">
          <a:xfrm>
            <a:off x="2963863" y="1435100"/>
            <a:ext cx="3267075" cy="4105275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339973" name="Oval 27"/>
          <p:cNvSpPr>
            <a:spLocks noChangeArrowheads="1"/>
          </p:cNvSpPr>
          <p:nvPr/>
        </p:nvSpPr>
        <p:spPr bwMode="auto">
          <a:xfrm>
            <a:off x="3298825" y="2063750"/>
            <a:ext cx="2608263" cy="347027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339974" name="Oval 28"/>
          <p:cNvSpPr>
            <a:spLocks noChangeArrowheads="1"/>
          </p:cNvSpPr>
          <p:nvPr/>
        </p:nvSpPr>
        <p:spPr bwMode="auto">
          <a:xfrm>
            <a:off x="3725863" y="2832100"/>
            <a:ext cx="1774825" cy="2676525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339975" name="Oval 29"/>
          <p:cNvSpPr>
            <a:spLocks noChangeArrowheads="1"/>
          </p:cNvSpPr>
          <p:nvPr/>
        </p:nvSpPr>
        <p:spPr bwMode="auto">
          <a:xfrm>
            <a:off x="4021138" y="3586163"/>
            <a:ext cx="1184275" cy="1935162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pic>
        <p:nvPicPr>
          <p:cNvPr id="339976" name="Picture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5625" y="4800600"/>
            <a:ext cx="584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7" name="Text Box 31"/>
          <p:cNvSpPr txBox="1">
            <a:spLocks noChangeArrowheads="1"/>
          </p:cNvSpPr>
          <p:nvPr/>
        </p:nvSpPr>
        <p:spPr bwMode="auto">
          <a:xfrm>
            <a:off x="4117975" y="76517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2400">
                <a:solidFill>
                  <a:srgbClr val="000000"/>
                </a:solidFill>
              </a:rPr>
              <a:t>วัฒนธรรม</a:t>
            </a:r>
            <a:endParaRPr lang="th-TH" sz="240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  <a:p>
            <a:r>
              <a:rPr lang="en-US" sz="1200" b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 (Culture)</a:t>
            </a:r>
            <a:endParaRPr lang="th-TH" b="0">
              <a:solidFill>
                <a:srgbClr val="333333"/>
              </a:solidFill>
            </a:endParaRPr>
          </a:p>
        </p:txBody>
      </p:sp>
      <p:sp>
        <p:nvSpPr>
          <p:cNvPr id="339978" name="Text Box 32"/>
          <p:cNvSpPr txBox="1">
            <a:spLocks noChangeArrowheads="1"/>
          </p:cNvSpPr>
          <p:nvPr/>
        </p:nvSpPr>
        <p:spPr bwMode="auto">
          <a:xfrm>
            <a:off x="4081463" y="1400175"/>
            <a:ext cx="1023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2400">
                <a:solidFill>
                  <a:srgbClr val="000000"/>
                </a:solidFill>
              </a:rPr>
              <a:t>บรรทัดฐาน</a:t>
            </a:r>
            <a:endParaRPr lang="th-TH" sz="240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  <a:p>
            <a:r>
              <a:rPr lang="en-US" sz="1200" b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   (Norm)</a:t>
            </a:r>
            <a:endParaRPr lang="th-TH" b="0">
              <a:solidFill>
                <a:srgbClr val="333333"/>
              </a:solidFill>
            </a:endParaRPr>
          </a:p>
        </p:txBody>
      </p:sp>
      <p:sp>
        <p:nvSpPr>
          <p:cNvPr id="339979" name="Text Box 34"/>
          <p:cNvSpPr txBox="1">
            <a:spLocks noChangeArrowheads="1"/>
          </p:cNvSpPr>
          <p:nvPr/>
        </p:nvSpPr>
        <p:spPr bwMode="auto">
          <a:xfrm>
            <a:off x="4014788" y="3987800"/>
            <a:ext cx="1189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2400">
                <a:solidFill>
                  <a:srgbClr val="000000"/>
                </a:solidFill>
              </a:rPr>
              <a:t>กระบวนทัศน์</a:t>
            </a:r>
            <a:endParaRPr lang="th-TH" sz="240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  <a:p>
            <a:r>
              <a:rPr lang="en-US" sz="1200" b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  (Paradigm)</a:t>
            </a:r>
            <a:endParaRPr lang="th-TH" b="0">
              <a:solidFill>
                <a:srgbClr val="333333"/>
              </a:solidFill>
            </a:endParaRPr>
          </a:p>
        </p:txBody>
      </p:sp>
      <p:sp>
        <p:nvSpPr>
          <p:cNvPr id="339980" name="Text Box 35"/>
          <p:cNvSpPr txBox="1">
            <a:spLocks noChangeArrowheads="1"/>
          </p:cNvSpPr>
          <p:nvPr/>
        </p:nvSpPr>
        <p:spPr bwMode="auto">
          <a:xfrm>
            <a:off x="4130675" y="2932113"/>
            <a:ext cx="86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2400">
                <a:solidFill>
                  <a:srgbClr val="000000"/>
                </a:solidFill>
              </a:rPr>
              <a:t>ความเชื่อ</a:t>
            </a:r>
            <a:endParaRPr lang="th-TH" sz="240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  <a:p>
            <a:r>
              <a:rPr lang="en-US" sz="1200" b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(Belief)</a:t>
            </a:r>
            <a:endParaRPr lang="th-TH" b="0">
              <a:solidFill>
                <a:srgbClr val="333333"/>
              </a:solidFill>
            </a:endParaRPr>
          </a:p>
        </p:txBody>
      </p:sp>
      <p:sp>
        <p:nvSpPr>
          <p:cNvPr id="53261" name="Text Box 37"/>
          <p:cNvSpPr txBox="1">
            <a:spLocks noChangeArrowheads="1"/>
          </p:cNvSpPr>
          <p:nvPr/>
        </p:nvSpPr>
        <p:spPr bwMode="auto">
          <a:xfrm>
            <a:off x="2268538" y="5924550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h-TH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</a:t>
            </a:r>
            <a:r>
              <a: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 </a:t>
            </a:r>
            <a:r>
              <a: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ความสัมพันธ์ระหว่าง</a:t>
            </a:r>
            <a:r>
              <a: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rPr>
              <a:t>“</a:t>
            </a:r>
            <a:r>
              <a: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rPr>
              <a:t>”</a:t>
            </a:r>
            <a:r>
              <a: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 </a:t>
            </a:r>
            <a:r>
              <a: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</a:t>
            </a:r>
            <a:r>
              <a: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rPr>
              <a:t>“</a:t>
            </a:r>
            <a:r>
              <a: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สังคม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rPr>
              <a:t>”</a:t>
            </a:r>
            <a:endParaRPr lang="th-T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982" name="Text Box 33"/>
          <p:cNvSpPr txBox="1">
            <a:spLocks noChangeArrowheads="1"/>
          </p:cNvSpPr>
          <p:nvPr/>
        </p:nvSpPr>
        <p:spPr bwMode="auto">
          <a:xfrm>
            <a:off x="4140200" y="2151063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</a:t>
            </a:r>
            <a:r>
              <a:rPr lang="th-TH" sz="2400">
                <a:solidFill>
                  <a:srgbClr val="000000"/>
                </a:solidFill>
              </a:rPr>
              <a:t>ค่านิยม</a:t>
            </a:r>
            <a:endParaRPr lang="th-TH" sz="240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  <a:p>
            <a:r>
              <a:rPr lang="en-US" sz="1200" b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  (Value)</a:t>
            </a:r>
            <a:endParaRPr lang="th-TH" b="0">
              <a:solidFill>
                <a:srgbClr val="333333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211638" y="2060575"/>
            <a:ext cx="3673475" cy="847725"/>
            <a:chOff x="2608" y="1298"/>
            <a:chExt cx="2631" cy="534"/>
          </a:xfrm>
        </p:grpSpPr>
        <p:sp>
          <p:nvSpPr>
            <p:cNvPr id="339987" name="Oval 36"/>
            <p:cNvSpPr>
              <a:spLocks noChangeArrowheads="1"/>
            </p:cNvSpPr>
            <p:nvPr/>
          </p:nvSpPr>
          <p:spPr bwMode="auto">
            <a:xfrm>
              <a:off x="2608" y="1298"/>
              <a:ext cx="551" cy="53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339988" name="Line 39"/>
            <p:cNvSpPr>
              <a:spLocks noChangeShapeType="1"/>
            </p:cNvSpPr>
            <p:nvPr/>
          </p:nvSpPr>
          <p:spPr bwMode="auto">
            <a:xfrm flipH="1">
              <a:off x="3152" y="1570"/>
              <a:ext cx="208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 sz="2400" b="0">
                <a:solidFill>
                  <a:srgbClr val="333333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339984" name="Text Box 48"/>
          <p:cNvSpPr txBox="1">
            <a:spLocks noChangeArrowheads="1"/>
          </p:cNvSpPr>
          <p:nvPr/>
        </p:nvSpPr>
        <p:spPr bwMode="auto">
          <a:xfrm>
            <a:off x="6784975" y="2671763"/>
            <a:ext cx="36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645169" name="Text Box 49"/>
          <p:cNvSpPr txBox="1">
            <a:spLocks noChangeArrowheads="1"/>
          </p:cNvSpPr>
          <p:nvPr/>
        </p:nvSpPr>
        <p:spPr bwMode="auto">
          <a:xfrm>
            <a:off x="6877050" y="2781300"/>
            <a:ext cx="2103438" cy="2308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th-TH" sz="2400" dirty="0">
                <a:solidFill>
                  <a:srgbClr val="333333"/>
                </a:solidFill>
              </a:rPr>
              <a:t> </a:t>
            </a:r>
            <a:r>
              <a:rPr lang="th-TH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สิ่งที่ยึดถือ ยึดมั่นอย่างยืนยงในการปฏิบัติที่นำมาซึ่งพฤติกรรม</a:t>
            </a:r>
          </a:p>
          <a:p>
            <a:pPr>
              <a:buFontTx/>
              <a:buChar char="•"/>
              <a:defRPr/>
            </a:pPr>
            <a:r>
              <a:rPr lang="th-TH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เป็นความเชื่อ</a:t>
            </a:r>
          </a:p>
          <a:p>
            <a:pPr>
              <a:buFontTx/>
              <a:buChar char="•"/>
              <a:defRPr/>
            </a:pPr>
            <a:r>
              <a:rPr lang="th-TH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มีลักษณะเปรียบเทียบ</a:t>
            </a:r>
          </a:p>
          <a:p>
            <a:pPr>
              <a:buFontTx/>
              <a:buChar char="•"/>
              <a:defRPr/>
            </a:pPr>
            <a:r>
              <a:rPr lang="th-TH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บางตำราเรียก “คุณค่า”</a:t>
            </a:r>
          </a:p>
        </p:txBody>
      </p:sp>
      <p:sp>
        <p:nvSpPr>
          <p:cNvPr id="645170" name="Line 50"/>
          <p:cNvSpPr>
            <a:spLocks noChangeShapeType="1"/>
          </p:cNvSpPr>
          <p:nvPr/>
        </p:nvSpPr>
        <p:spPr bwMode="auto">
          <a:xfrm>
            <a:off x="7885113" y="2492375"/>
            <a:ext cx="0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333333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7010400" y="3733800"/>
            <a:ext cx="1143000" cy="7191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0" kern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992563" y="1303184"/>
            <a:ext cx="1189037" cy="71913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0" kern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992564" y="3935412"/>
            <a:ext cx="1212850" cy="71913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0" kern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6" name="WordArt 56"/>
          <p:cNvSpPr>
            <a:spLocks noChangeArrowheads="1" noChangeShapeType="1" noTextEdit="1"/>
          </p:cNvSpPr>
          <p:nvPr/>
        </p:nvSpPr>
        <p:spPr bwMode="auto">
          <a:xfrm>
            <a:off x="373063" y="4098925"/>
            <a:ext cx="2182812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“คุณธรรม”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7" name="WordArt 56"/>
          <p:cNvSpPr>
            <a:spLocks noChangeArrowheads="1" noChangeShapeType="1" noTextEdit="1"/>
          </p:cNvSpPr>
          <p:nvPr/>
        </p:nvSpPr>
        <p:spPr bwMode="auto">
          <a:xfrm>
            <a:off x="331788" y="548680"/>
            <a:ext cx="2182812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“จริยธรรม”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8" name="WordArt 56"/>
          <p:cNvSpPr>
            <a:spLocks noChangeArrowheads="1" noChangeShapeType="1" noTextEdit="1"/>
          </p:cNvSpPr>
          <p:nvPr/>
        </p:nvSpPr>
        <p:spPr bwMode="auto">
          <a:xfrm>
            <a:off x="323528" y="1790328"/>
            <a:ext cx="2182812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1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“พูดดี ทำดี”</a:t>
            </a:r>
            <a:endParaRPr lang="en-US" sz="1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9" name="WordArt 56"/>
          <p:cNvSpPr>
            <a:spLocks noChangeArrowheads="1" noChangeShapeType="1" noTextEdit="1"/>
          </p:cNvSpPr>
          <p:nvPr/>
        </p:nvSpPr>
        <p:spPr bwMode="auto">
          <a:xfrm>
            <a:off x="525463" y="5157564"/>
            <a:ext cx="174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</a:t>
            </a:r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คิดดี”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5110" y="-27384"/>
            <a:ext cx="2897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ค่านิยมคนไทย(แผนส่งเสริมฯ)</a:t>
            </a:r>
          </a:p>
          <a:p>
            <a:pPr marL="571500" indent="-571500">
              <a:buSzPct val="75000"/>
              <a:buFont typeface="Wingdings" pitchFamily="2" charset="2"/>
              <a:buChar char="["/>
            </a:pPr>
            <a:r>
              <a:rPr lang="th-T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พอเพียง</a:t>
            </a:r>
          </a:p>
          <a:p>
            <a:pPr marL="571500" indent="-571500">
              <a:buSzPct val="75000"/>
              <a:buFont typeface="Wingdings" pitchFamily="2" charset="2"/>
              <a:buChar char="["/>
            </a:pPr>
            <a:r>
              <a:rPr lang="th-T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วินัย</a:t>
            </a:r>
          </a:p>
          <a:p>
            <a:pPr marL="571500" indent="-571500">
              <a:buSzPct val="75000"/>
              <a:buFont typeface="Wingdings" pitchFamily="2" charset="2"/>
              <a:buChar char="["/>
            </a:pPr>
            <a:r>
              <a:rPr lang="th-T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สุจริต</a:t>
            </a:r>
          </a:p>
          <a:p>
            <a:pPr marL="571500" indent="-571500">
              <a:buSzPct val="75000"/>
              <a:buFont typeface="Wingdings" pitchFamily="2" charset="2"/>
              <a:buChar char="["/>
            </a:pPr>
            <a:r>
              <a:rPr lang="th-T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จิตอาสา</a:t>
            </a:r>
            <a:endParaRPr lang="th-T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928991" y="404664"/>
            <a:ext cx="883369" cy="457269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mtClean="0">
              <a:solidFill>
                <a:srgbClr val="333333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153400" y="4594225"/>
            <a:ext cx="827088" cy="495300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mtClean="0">
              <a:solidFill>
                <a:srgbClr val="333333"/>
              </a:solidFill>
            </a:endParaRPr>
          </a:p>
        </p:txBody>
      </p:sp>
      <p:sp>
        <p:nvSpPr>
          <p:cNvPr id="31" name="WordArt 56"/>
          <p:cNvSpPr>
            <a:spLocks noChangeArrowheads="1" noChangeShapeType="1" noTextEdit="1"/>
          </p:cNvSpPr>
          <p:nvPr/>
        </p:nvSpPr>
        <p:spPr bwMode="auto">
          <a:xfrm>
            <a:off x="2963863" y="-27384"/>
            <a:ext cx="346428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1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“มาตรฐานจริยธรรม”</a:t>
            </a:r>
            <a:endParaRPr lang="en-US" sz="1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</p:spTree>
    <p:extLst>
      <p:ext uri="{BB962C8B-B14F-4D97-AF65-F5344CB8AC3E}">
        <p14:creationId xmlns:p14="http://schemas.microsoft.com/office/powerpoint/2010/main" val="106224489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4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9" grpId="0" animBg="1"/>
      <p:bldP spid="64517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/>
      <p:bldP spid="4" grpId="0" animBg="1"/>
      <p:bldP spid="6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19321"/>
            <a:ext cx="17065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23529" y="5661248"/>
            <a:ext cx="8568952" cy="11121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illeniaUPC"/>
                <a:cs typeface="DilleniaUPC"/>
              </a:rPr>
              <a:t>“เชื่อ – ลองทำ – จดจำ - ทำเป็นวิถีชีวิต”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FFFF"/>
            </a:solidFill>
          </a:ln>
        </p:spPr>
        <p:txBody>
          <a:bodyPr/>
          <a:lstStyle/>
          <a:p>
            <a:r>
              <a:rPr lang="th-TH" sz="8000" b="1" dirty="0" smtClean="0">
                <a:solidFill>
                  <a:srgbClr val="FF99FF"/>
                </a:solidFill>
                <a:latin typeface="DilleniaUPC" pitchFamily="18" charset="-34"/>
                <a:cs typeface="DilleniaUPC" pitchFamily="18" charset="-34"/>
              </a:rPr>
              <a:t>การสร้างคุณธรรม </a:t>
            </a:r>
            <a:r>
              <a:rPr lang="en-US" sz="8000" b="1" dirty="0" smtClean="0">
                <a:solidFill>
                  <a:srgbClr val="FF99FF"/>
                </a:solidFill>
                <a:latin typeface="DilleniaUPC" pitchFamily="18" charset="-34"/>
                <a:cs typeface="DilleniaUPC" pitchFamily="18" charset="-34"/>
              </a:rPr>
              <a:t>(Virtue)</a:t>
            </a:r>
            <a:endParaRPr lang="th-TH" sz="8000" b="1" dirty="0">
              <a:solidFill>
                <a:srgbClr val="FF99FF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412776"/>
            <a:ext cx="8712968" cy="449580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["/>
            </a:pPr>
            <a:r>
              <a:rPr lang="th-TH" sz="6600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6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ใช้คำสอนของผู้นำ/ผู้ก่อตั้ง</a:t>
            </a:r>
            <a:r>
              <a:rPr lang="th-TH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สังคม</a:t>
            </a:r>
            <a:endParaRPr lang="th-TH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>
              <a:buSzPct val="75000"/>
              <a:buFont typeface="Wingdings" pitchFamily="2" charset="2"/>
              <a:buChar char="["/>
            </a:pPr>
            <a:r>
              <a:rPr lang="th-TH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ใช้หลักคำสอนของศาสนา (ศาสดา)</a:t>
            </a:r>
            <a:endParaRPr lang="th-TH" sz="6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>
              <a:buSzPct val="75000"/>
              <a:buFont typeface="Wingdings" pitchFamily="2" charset="2"/>
              <a:buChar char="["/>
            </a:pPr>
            <a:r>
              <a:rPr lang="th-TH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66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วิจัยทางวิชาการหา “ค่านิยม”</a:t>
            </a:r>
            <a:endParaRPr lang="en-US" sz="66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>
              <a:buSzPct val="75000"/>
              <a:buFont typeface="Wingdings" pitchFamily="2" charset="2"/>
              <a:buChar char="["/>
            </a:pPr>
            <a:r>
              <a:rPr lang="en-US" sz="66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66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กระบวนการมีส่วนร่วม “ค่านิยมร่วม”</a:t>
            </a:r>
            <a:endParaRPr lang="th-TH" sz="28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69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ทรงงา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0" y="2498725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FFFF"/>
              </a:buClr>
              <a:buSzPct val="75000"/>
              <a:buFont typeface="Wingdings" pitchFamily="2" charset="2"/>
              <a:buChar char="v"/>
              <a:defRPr/>
            </a:pPr>
            <a:r>
              <a:rPr lang="th-TH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การให้ทุกคนคิด พูด ทำด้วยความเมตตา มุ่งดี มุ่งเจริญต่อกัน</a:t>
            </a:r>
            <a:r>
              <a:rPr lang="th-TH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Clr>
                <a:srgbClr val="00FFFF"/>
              </a:buClr>
              <a:buSzPct val="75000"/>
              <a:buFont typeface="Wingdings" pitchFamily="2" charset="2"/>
              <a:buChar char="v"/>
              <a:defRPr/>
            </a:pPr>
            <a:r>
              <a:rPr lang="th-TH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การที่แต่ละคนต่างช่วยเหลือเกื้อกูลกัน ประสานงาน ประสานประโยชน์กัน ให้งานที่ทำสำเร็จผล ทั้งแก่ตน แก่ผู้อื่นและประเทศชาติ </a:t>
            </a:r>
          </a:p>
          <a:p>
            <a:pPr>
              <a:buClr>
                <a:srgbClr val="00FFFF"/>
              </a:buClr>
              <a:buSzPct val="75000"/>
              <a:buFont typeface="Wingdings" pitchFamily="2" charset="2"/>
              <a:buChar char="v"/>
              <a:defRPr/>
            </a:pPr>
            <a:r>
              <a:rPr lang="th-TH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การที่ทุกคนประพฤติปฏิบัติอยู่ในความสุจริต ในกฎกติกาและในระเบียบแบบแผน โดยเท่าเทียมเสมอกัน</a:t>
            </a:r>
          </a:p>
          <a:p>
            <a:pPr>
              <a:buClr>
                <a:srgbClr val="00FFFF"/>
              </a:buClr>
              <a:buSzPct val="75000"/>
              <a:buFont typeface="Wingdings" pitchFamily="2" charset="2"/>
              <a:buChar char="v"/>
              <a:defRPr/>
            </a:pPr>
            <a:r>
              <a:rPr lang="th-TH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การที่ต่างคนต่างพยายามทำ นำความคิดความเห็นของตนให้ถูกต้องเที่ยงตรง อยู่ในเหตุในผล</a:t>
            </a:r>
          </a:p>
        </p:txBody>
      </p:sp>
      <p:sp>
        <p:nvSpPr>
          <p:cNvPr id="185348" name="WordArt 4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51133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การปฏิบัติงานร่วมกัน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916238" y="219075"/>
            <a:ext cx="620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พระบรมราโชวาท ออกมหาสมาคม, 9 มิ.ย.49</a:t>
            </a:r>
          </a:p>
        </p:txBody>
      </p:sp>
    </p:spTree>
    <p:extLst>
      <p:ext uri="{BB962C8B-B14F-4D97-AF65-F5344CB8AC3E}">
        <p14:creationId xmlns:p14="http://schemas.microsoft.com/office/powerpoint/2010/main" val="295655639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  <p:bldP spid="1853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/>
          <p:cNvSpPr>
            <a:spLocks noChangeArrowheads="1"/>
          </p:cNvSpPr>
          <p:nvPr/>
        </p:nvSpPr>
        <p:spPr bwMode="auto">
          <a:xfrm>
            <a:off x="304800" y="1066800"/>
            <a:ext cx="8458200" cy="5334000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  <a:defRPr/>
            </a:pPr>
            <a:r>
              <a:rPr lang="th-TH" sz="3600">
                <a:solidFill>
                  <a:srgbClr val="FE00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รู้ 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คือ การที่เราจะลงมือทำสิ่งใดนั้น จะต้อง 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รู้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เสียก่อน รู้ถึง</a:t>
            </a:r>
            <a:r>
              <a:rPr lang="th-TH" sz="4400" u="sng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ปัจจัยทั้งหมด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รู้ถึง</a:t>
            </a:r>
            <a:r>
              <a:rPr lang="th-TH" sz="4400" u="sng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ปัญหา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และรู้ถึง</a:t>
            </a:r>
            <a:r>
              <a:rPr lang="th-TH" sz="4400" u="sng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วิธีการแก้ไข</a:t>
            </a:r>
          </a:p>
          <a:p>
            <a:pPr>
              <a:lnSpc>
                <a:spcPct val="75000"/>
              </a:lnSpc>
              <a:defRPr/>
            </a:pPr>
            <a:r>
              <a:rPr lang="th-TH" sz="4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ปัญหา</a:t>
            </a:r>
          </a:p>
          <a:p>
            <a:pPr>
              <a:lnSpc>
                <a:spcPct val="75000"/>
              </a:lnSpc>
              <a:defRPr/>
            </a:pP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</a:t>
            </a:r>
            <a:r>
              <a:rPr lang="th-TH" sz="4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รัก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คือ ความรัก  เมื่อเรารู้ครบถ้วนกระบวนความ แล้ว </a:t>
            </a:r>
          </a:p>
          <a:p>
            <a:pPr>
              <a:lnSpc>
                <a:spcPct val="75000"/>
              </a:lnSpc>
              <a:defRPr/>
            </a:pP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จะต้องมี</a:t>
            </a:r>
            <a:r>
              <a:rPr lang="th-TH" sz="4400" u="sng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ความรักการพิจารณาที่จะเข้าไปลงมือ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ปฏิบัติแก้ไข</a:t>
            </a:r>
          </a:p>
          <a:p>
            <a:pPr>
              <a:lnSpc>
                <a:spcPct val="75000"/>
              </a:lnSpc>
              <a:defRPr/>
            </a:pP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ปัญหานั้น ๆ </a:t>
            </a:r>
          </a:p>
          <a:p>
            <a:pPr>
              <a:lnSpc>
                <a:spcPct val="75000"/>
              </a:lnSpc>
              <a:defRPr/>
            </a:pP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</a:t>
            </a:r>
            <a:r>
              <a:rPr lang="th-TH" sz="4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สามัคคี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คือ การที่จะลงมือปฏิบัตินั้น ควรคำนึงเสมอว่า </a:t>
            </a:r>
          </a:p>
          <a:p>
            <a:pPr>
              <a:lnSpc>
                <a:spcPct val="75000"/>
              </a:lnSpc>
              <a:defRPr/>
            </a:pP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เราจะทำงานคนเดียวไม่ได้  ต้อง</a:t>
            </a:r>
            <a:r>
              <a:rPr lang="th-TH" sz="4400" u="sng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ทำงานร่วมมือร่วมใจกัน</a:t>
            </a:r>
          </a:p>
          <a:p>
            <a:pPr>
              <a:lnSpc>
                <a:spcPct val="75000"/>
              </a:lnSpc>
              <a:defRPr/>
            </a:pPr>
            <a:r>
              <a:rPr lang="th-TH" sz="4400" u="sng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เป็นหมู่คณะ</a:t>
            </a:r>
            <a:r>
              <a:rPr lang="th-TH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จึงจะมีพลัง</a:t>
            </a:r>
            <a:r>
              <a:rPr lang="th-TH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เข้าไปแก้ไขปัญหาให้ลุล่วงไป</a:t>
            </a:r>
          </a:p>
          <a:p>
            <a:pPr>
              <a:lnSpc>
                <a:spcPct val="75000"/>
              </a:lnSpc>
              <a:defRPr/>
            </a:pPr>
            <a:r>
              <a:rPr lang="th-TH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ได้ด้วยดี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331788" y="6400800"/>
            <a:ext cx="853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/>
            <a:r>
              <a:rPr lang="th-TH" smtClean="0">
                <a:solidFill>
                  <a:srgbClr val="FFFFFF"/>
                </a:solidFill>
                <a:latin typeface="Angsana New" pitchFamily="18" charset="-34"/>
                <a:cs typeface="DilleniaUPC" pitchFamily="18" charset="-34"/>
              </a:rPr>
              <a:t>ที่มา </a:t>
            </a:r>
            <a:r>
              <a:rPr lang="en-US" smtClean="0">
                <a:solidFill>
                  <a:srgbClr val="FFFFFF"/>
                </a:solidFill>
                <a:latin typeface="Angsana New" pitchFamily="18" charset="-34"/>
                <a:cs typeface="DilleniaUPC" pitchFamily="18" charset="-34"/>
              </a:rPr>
              <a:t>: </a:t>
            </a:r>
            <a:r>
              <a:rPr lang="th-TH" smtClean="0">
                <a:solidFill>
                  <a:srgbClr val="FFFFFF"/>
                </a:solidFill>
                <a:latin typeface="Angsana New" pitchFamily="18" charset="-34"/>
                <a:cs typeface="DilleniaUPC" pitchFamily="18" charset="-34"/>
              </a:rPr>
              <a:t>พระบาทสมเด็จพระเจ้าอยู่หัว พระอัจฉริยภาพในการบริหารจัดการ, ผลงานการวิจัยของจุฬาฯ/ก.พ.ร.๒๕๔๙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739775"/>
          </a:xfrm>
          <a:solidFill>
            <a:schemeClr val="accent2"/>
          </a:solidFill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5000"/>
              </a:lnSpc>
            </a:pPr>
            <a:r>
              <a:rPr lang="th-TH" sz="5400" b="1" smtClean="0">
                <a:solidFill>
                  <a:srgbClr val="0000CC"/>
                </a:solidFill>
                <a:cs typeface="DilleniaUPC" pitchFamily="18" charset="-34"/>
              </a:rPr>
              <a:t>                  รู้ รัก สามัคคี</a:t>
            </a:r>
          </a:p>
        </p:txBody>
      </p:sp>
    </p:spTree>
    <p:extLst>
      <p:ext uri="{BB962C8B-B14F-4D97-AF65-F5344CB8AC3E}">
        <p14:creationId xmlns:p14="http://schemas.microsoft.com/office/powerpoint/2010/main" val="38011779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49463" y="2017713"/>
            <a:ext cx="5618162" cy="4940300"/>
          </a:xfrm>
        </p:spPr>
        <p:txBody>
          <a:bodyPr/>
          <a:lstStyle/>
          <a:p>
            <a:pPr>
              <a:buClr>
                <a:schemeClr val="tx2"/>
              </a:buClr>
              <a:buSzPct val="75000"/>
              <a:buFont typeface="Wingdings" pitchFamily="2" charset="2"/>
              <a:buChar char="Ø"/>
            </a:pPr>
            <a:r>
              <a:rPr lang="th-TH" sz="5400" b="1" smtClean="0">
                <a:solidFill>
                  <a:srgbClr val="FFFF00"/>
                </a:solidFill>
                <a:cs typeface="DilleniaUPC" pitchFamily="18" charset="-34"/>
              </a:rPr>
              <a:t> รักชาติ รักประชาชน</a:t>
            </a:r>
          </a:p>
          <a:p>
            <a:pPr>
              <a:buClr>
                <a:schemeClr val="tx2"/>
              </a:buClr>
              <a:buSzPct val="75000"/>
              <a:buFont typeface="Wingdings" pitchFamily="2" charset="2"/>
              <a:buChar char="Ø"/>
            </a:pPr>
            <a:r>
              <a:rPr lang="th-TH" sz="5400" b="1" smtClean="0">
                <a:solidFill>
                  <a:srgbClr val="FFFF00"/>
                </a:solidFill>
                <a:cs typeface="DilleniaUPC" pitchFamily="18" charset="-34"/>
              </a:rPr>
              <a:t> เรียนดี ทำงานดี</a:t>
            </a:r>
          </a:p>
          <a:p>
            <a:pPr>
              <a:buClr>
                <a:schemeClr val="tx2"/>
              </a:buClr>
              <a:buSzPct val="75000"/>
              <a:buFont typeface="Wingdings" pitchFamily="2" charset="2"/>
              <a:buChar char="Ø"/>
            </a:pPr>
            <a:r>
              <a:rPr lang="th-TH" sz="5400" b="1" smtClean="0">
                <a:solidFill>
                  <a:srgbClr val="FFFF00"/>
                </a:solidFill>
                <a:cs typeface="DilleniaUPC" pitchFamily="18" charset="-34"/>
              </a:rPr>
              <a:t> สามัคคี มีวินัย</a:t>
            </a:r>
          </a:p>
          <a:p>
            <a:pPr>
              <a:buClr>
                <a:schemeClr val="tx2"/>
              </a:buClr>
              <a:buSzPct val="75000"/>
              <a:buFont typeface="Wingdings" pitchFamily="2" charset="2"/>
              <a:buChar char="Ø"/>
            </a:pPr>
            <a:r>
              <a:rPr lang="th-TH" sz="5400" b="1" smtClean="0">
                <a:solidFill>
                  <a:srgbClr val="FFFF00"/>
                </a:solidFill>
                <a:cs typeface="DilleniaUPC" pitchFamily="18" charset="-34"/>
              </a:rPr>
              <a:t> รักษาอนามัยดี</a:t>
            </a:r>
          </a:p>
          <a:p>
            <a:pPr>
              <a:buClr>
                <a:schemeClr val="tx2"/>
              </a:buClr>
              <a:buSzPct val="75000"/>
              <a:buFont typeface="Wingdings" pitchFamily="2" charset="2"/>
              <a:buChar char="Ø"/>
            </a:pPr>
            <a:r>
              <a:rPr lang="th-TH" sz="5400" b="1" smtClean="0">
                <a:solidFill>
                  <a:srgbClr val="FFFF00"/>
                </a:solidFill>
                <a:cs typeface="DilleniaUPC" pitchFamily="18" charset="-34"/>
              </a:rPr>
              <a:t> ถ่อมตัว ซื่อสัตย์ กล้าหาญ</a:t>
            </a:r>
            <a:endParaRPr lang="th-TH" sz="4800" b="1" smtClean="0">
              <a:solidFill>
                <a:srgbClr val="00FFFF"/>
              </a:solidFill>
              <a:cs typeface="DilleniaUPC" pitchFamily="18" charset="-34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0772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7200" b="1" smtClean="0">
                <a:cs typeface="DilleniaUPC" pitchFamily="18" charset="-34"/>
              </a:rPr>
              <a:t>ค่านิยมของคนเวียดนาม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517525" y="1198563"/>
            <a:ext cx="52308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6000" smtClean="0">
                <a:solidFill>
                  <a:srgbClr val="FF66FF"/>
                </a:solidFill>
                <a:cs typeface="DilleniaUPC" pitchFamily="18" charset="-34"/>
              </a:rPr>
              <a:t>หลักนิยมของ “โฮจิมินห์”</a:t>
            </a:r>
          </a:p>
        </p:txBody>
      </p:sp>
    </p:spTree>
    <p:extLst>
      <p:ext uri="{BB962C8B-B14F-4D97-AF65-F5344CB8AC3E}">
        <p14:creationId xmlns:p14="http://schemas.microsoft.com/office/powerpoint/2010/main" val="9655397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3"/>
          <p:cNvSpPr>
            <a:spLocks noGrp="1" noChangeArrowheads="1"/>
          </p:cNvSpPr>
          <p:nvPr>
            <p:ph type="title"/>
          </p:nvPr>
        </p:nvSpPr>
        <p:spPr>
          <a:xfrm>
            <a:off x="598488" y="115888"/>
            <a:ext cx="8077200" cy="1455737"/>
          </a:xfrm>
          <a:ln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9600" b="1" smtClean="0">
                <a:solidFill>
                  <a:srgbClr val="FFFF00"/>
                </a:solidFill>
                <a:cs typeface="DilleniaUPC" pitchFamily="18" charset="-34"/>
              </a:rPr>
              <a:t>พรหมวิหาร ๔</a:t>
            </a:r>
            <a:endParaRPr lang="th-TH" sz="9600" b="1" smtClean="0">
              <a:solidFill>
                <a:srgbClr val="FFFF00"/>
              </a:solidFill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2400" y="1676400"/>
            <a:ext cx="8991600" cy="4824413"/>
          </a:xfrm>
        </p:spPr>
        <p:txBody>
          <a:bodyPr/>
          <a:lstStyle/>
          <a:p>
            <a:pPr>
              <a:buClr>
                <a:srgbClr val="66FF33"/>
              </a:buClr>
              <a:buSzPct val="75000"/>
              <a:buFontTx/>
              <a:buNone/>
              <a:defRPr/>
            </a:pPr>
            <a:r>
              <a:rPr lang="th-TH" sz="3200" b="1" dirty="0" smtClean="0">
                <a:solidFill>
                  <a:srgbClr val="FFFF00"/>
                </a:solidFill>
                <a:cs typeface="DilleniaUPC" pitchFamily="18" charset="-34"/>
              </a:rPr>
              <a:t>หลักธรรมะประจำใจเพื่อให้ตนดำเนินชีวิตได้อย่างประเสริฐเฉกเช่นพรหม/ผู้เป็นใหญ่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เมตตา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ปรารถนาให้ผู้อื่นได้รับสุข</a:t>
            </a:r>
            <a:endParaRPr lang="th-TH" sz="60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กรุณา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ปรารถนาให้ผู้อื่นพ้นทุกข์</a:t>
            </a:r>
            <a:endParaRPr lang="th-TH" sz="60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มุทิตา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ยินดีเมื่อผู้อื่นได้ดี (ไม่อิจฉา)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 อุเบกขา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: </a:t>
            </a:r>
            <a:r>
              <a:rPr lang="th-TH" sz="54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รู้จักวางเฉย/</a:t>
            </a:r>
            <a:r>
              <a:rPr lang="th-TH" sz="5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ทำดีไม่หวังผลตอบแทน</a:t>
            </a:r>
            <a:endParaRPr lang="th-TH" sz="44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6324600" y="12192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mtClean="0">
                <a:solidFill>
                  <a:srgbClr val="66FF33"/>
                </a:solidFill>
                <a:cs typeface="DilleniaUPC" pitchFamily="18" charset="-34"/>
              </a:rPr>
              <a:t>หลักธรรมะในพระพุทธศาสนา</a:t>
            </a:r>
          </a:p>
        </p:txBody>
      </p:sp>
    </p:spTree>
    <p:extLst>
      <p:ext uri="{BB962C8B-B14F-4D97-AF65-F5344CB8AC3E}">
        <p14:creationId xmlns:p14="http://schemas.microsoft.com/office/powerpoint/2010/main" val="34660165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3"/>
          <p:cNvSpPr>
            <a:spLocks noGrp="1" noChangeArrowheads="1"/>
          </p:cNvSpPr>
          <p:nvPr>
            <p:ph type="title"/>
          </p:nvPr>
        </p:nvSpPr>
        <p:spPr>
          <a:xfrm>
            <a:off x="598488" y="115888"/>
            <a:ext cx="8077200" cy="1455737"/>
          </a:xfrm>
          <a:ln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9600" b="1" smtClean="0">
                <a:solidFill>
                  <a:srgbClr val="FFFF00"/>
                </a:solidFill>
                <a:cs typeface="DilleniaUPC" pitchFamily="18" charset="-34"/>
              </a:rPr>
              <a:t>อิทธิบาท ๔</a:t>
            </a:r>
            <a:endParaRPr lang="th-TH" sz="9600" b="1" smtClean="0">
              <a:solidFill>
                <a:srgbClr val="FFFF00"/>
              </a:solidFill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2400" y="1676400"/>
            <a:ext cx="8991600" cy="5181600"/>
          </a:xfrm>
        </p:spPr>
        <p:txBody>
          <a:bodyPr/>
          <a:lstStyle/>
          <a:p>
            <a:pPr>
              <a:buClr>
                <a:srgbClr val="66FF33"/>
              </a:buClr>
              <a:buSzPct val="75000"/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คุณธรรมที่เป็นบาทฐานของความสำเร็จ/ทำตนให้เป็นคนที่สมบูรณ์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ฉันทะ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ความพอใจรักใคร่ในสิ่งนั้น</a:t>
            </a:r>
            <a:endParaRPr lang="th-TH" sz="60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วิริยะ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ความพากเพียรในสิ่งนั้น</a:t>
            </a:r>
            <a:endParaRPr lang="th-TH" sz="60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จิตตะ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ความเอาใจใส่ผูกพันในสิ่งนั้น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 วิมังสา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: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หมั่นสอดส่องในเหตุผลของสิ่งนั้น</a:t>
            </a:r>
            <a:endParaRPr lang="th-TH" sz="44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6324600" y="12192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mtClean="0">
                <a:solidFill>
                  <a:srgbClr val="66FF33"/>
                </a:solidFill>
                <a:cs typeface="DilleniaUPC" pitchFamily="18" charset="-34"/>
              </a:rPr>
              <a:t>หลักธรรมะในพระพุทธศาสนา</a:t>
            </a:r>
          </a:p>
        </p:txBody>
      </p:sp>
    </p:spTree>
    <p:extLst>
      <p:ext uri="{BB962C8B-B14F-4D97-AF65-F5344CB8AC3E}">
        <p14:creationId xmlns:p14="http://schemas.microsoft.com/office/powerpoint/2010/main" val="26264245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269776"/>
            <a:ext cx="8015808" cy="1143000"/>
          </a:xfrm>
        </p:spPr>
        <p:txBody>
          <a:bodyPr/>
          <a:lstStyle/>
          <a:p>
            <a:pPr algn="ctr">
              <a:defRPr/>
            </a:pPr>
            <a:r>
              <a:rPr lang="th-TH" sz="9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หลักของ</a:t>
            </a:r>
            <a:r>
              <a:rPr lang="th-TH" sz="9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 “ครองตน”</a:t>
            </a:r>
            <a:endParaRPr lang="en-US" sz="9600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931" y="1196752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DDDDDD"/>
                </a:solidFill>
              </a:rPr>
              <a:t>พล.อ.อ. วีรวิท  คงศักดิ์</a:t>
            </a:r>
            <a:endParaRPr lang="th-TH" sz="2400" dirty="0">
              <a:solidFill>
                <a:srgbClr val="DDDDD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2008" y="1988840"/>
            <a:ext cx="9108504" cy="4896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ไ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ไ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CC00CC"/>
              </a:buClr>
              <a:buFont typeface="Monotype Sorts" pitchFamily="2" charset="2"/>
              <a:buNone/>
              <a:defRPr/>
            </a:pPr>
            <a:r>
              <a:rPr lang="th-TH" sz="6600" i="1" u="sng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ความดี</a:t>
            </a:r>
            <a:r>
              <a:rPr lang="th-TH" sz="6600" i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6600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: </a:t>
            </a:r>
            <a:r>
              <a:rPr lang="th-TH" sz="6600" dirty="0" smtClean="0">
                <a:solidFill>
                  <a:srgbClr val="00FFFF"/>
                </a:solidFill>
                <a:latin typeface="DilleniaUPC" pitchFamily="18" charset="-34"/>
                <a:cs typeface="DilleniaUPC" pitchFamily="18" charset="-34"/>
              </a:rPr>
              <a:t>การกระทำที่เป็นประโยชน์ต่อผู้อื่น</a:t>
            </a:r>
          </a:p>
          <a:p>
            <a:pPr marL="0" indent="0">
              <a:buClr>
                <a:srgbClr val="CC00CC"/>
              </a:buClr>
              <a:buFont typeface="Monotype Sorts" pitchFamily="2" charset="2"/>
              <a:buNone/>
              <a:defRPr/>
            </a:pPr>
            <a:r>
              <a:rPr lang="th-TH" sz="6600" i="1" u="sng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ความถูกต้อง</a:t>
            </a:r>
            <a:r>
              <a:rPr lang="th-TH" sz="6600" i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6600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:</a:t>
            </a:r>
            <a:r>
              <a:rPr lang="th-TH" sz="6600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6600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กฎหมาย วินัย จริยธรรม </a:t>
            </a:r>
            <a:r>
              <a:rPr lang="th-TH" sz="6600" dirty="0" smtClean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ศีลธรรมของศาสนา วัฒนธรรมของสังคม</a:t>
            </a:r>
            <a:endParaRPr lang="en-US" sz="6600" dirty="0" smtClean="0">
              <a:solidFill>
                <a:srgbClr val="FF66FF"/>
              </a:solidFill>
              <a:latin typeface="DilleniaUPC" pitchFamily="18" charset="-34"/>
              <a:cs typeface="DilleniaUPC" pitchFamily="18" charset="-34"/>
            </a:endParaRPr>
          </a:p>
          <a:p>
            <a:pPr marL="0" indent="0">
              <a:buClr>
                <a:srgbClr val="FF00FF"/>
              </a:buClr>
              <a:buFont typeface="Monotype Sorts" pitchFamily="2" charset="2"/>
              <a:buNone/>
              <a:defRPr/>
            </a:pPr>
            <a:r>
              <a:rPr lang="th-TH" sz="6600" i="1" u="sng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ความเป็นธรรม</a:t>
            </a:r>
            <a:r>
              <a:rPr lang="th-TH" sz="6600" i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6600" dirty="0" smtClean="0">
                <a:solidFill>
                  <a:srgbClr val="FFC000"/>
                </a:solidFill>
                <a:latin typeface="DilleniaUPC" pitchFamily="18" charset="-34"/>
                <a:cs typeface="DilleniaUPC" pitchFamily="18" charset="-34"/>
              </a:rPr>
              <a:t>: Equality/Justice</a:t>
            </a:r>
            <a:endParaRPr lang="th-TH" sz="6600" dirty="0" smtClean="0">
              <a:solidFill>
                <a:srgbClr val="FFC0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331963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3"/>
          <p:cNvSpPr>
            <a:spLocks noGrp="1" noChangeArrowheads="1"/>
          </p:cNvSpPr>
          <p:nvPr>
            <p:ph type="title"/>
          </p:nvPr>
        </p:nvSpPr>
        <p:spPr>
          <a:xfrm>
            <a:off x="598488" y="115888"/>
            <a:ext cx="8077200" cy="1455737"/>
          </a:xfrm>
          <a:ln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9600" b="1" smtClean="0">
                <a:solidFill>
                  <a:srgbClr val="FFFF00"/>
                </a:solidFill>
                <a:cs typeface="DilleniaUPC" pitchFamily="18" charset="-34"/>
              </a:rPr>
              <a:t>สังคหวัตถุ ๔</a:t>
            </a:r>
            <a:endParaRPr lang="th-TH" sz="9600" b="1" smtClean="0">
              <a:solidFill>
                <a:srgbClr val="FFFF00"/>
              </a:solidFill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8991600" cy="5181600"/>
          </a:xfrm>
        </p:spPr>
        <p:txBody>
          <a:bodyPr/>
          <a:lstStyle/>
          <a:p>
            <a:pPr>
              <a:buClr>
                <a:srgbClr val="66FF33"/>
              </a:buClr>
              <a:buSzPct val="75000"/>
              <a:buFontTx/>
              <a:buNone/>
              <a:defRPr/>
            </a:pPr>
            <a:r>
              <a:rPr lang="th-TH" sz="48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หลักการอยู่ร่วมกันอย่างสันติ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ทาน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การให้ (บุญ คุณ อภัย ฯลฯ)</a:t>
            </a:r>
            <a:endParaRPr lang="th-TH" sz="60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ปิยวาจา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การพูดจาที่ไพเราะ</a:t>
            </a:r>
            <a:endParaRPr lang="th-TH" sz="60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อัตถ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จริยา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6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ทำตนให้เป็นประโยชน์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 </a:t>
            </a:r>
            <a:r>
              <a:rPr lang="th-TH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สมานัตต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ตา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: </a:t>
            </a: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illeniaUPC" pitchFamily="18" charset="-34"/>
              </a:rPr>
              <a:t>ทำตนตามหน้าที่อย่างเสมอต้นเสมอปลาย</a:t>
            </a:r>
            <a:endParaRPr lang="th-TH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6324600" y="12192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mtClean="0">
                <a:solidFill>
                  <a:srgbClr val="66FF33"/>
                </a:solidFill>
                <a:cs typeface="DilleniaUPC" pitchFamily="18" charset="-34"/>
              </a:rPr>
              <a:t>หลักธรรมะในพระพุทธศาสนา</a:t>
            </a:r>
          </a:p>
        </p:txBody>
      </p:sp>
    </p:spTree>
    <p:extLst>
      <p:ext uri="{BB962C8B-B14F-4D97-AF65-F5344CB8AC3E}">
        <p14:creationId xmlns:p14="http://schemas.microsoft.com/office/powerpoint/2010/main" val="23640521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60350"/>
            <a:ext cx="8077200" cy="1143000"/>
          </a:xfrm>
          <a:ln>
            <a:solidFill>
              <a:srgbClr val="FF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6600" b="1" smtClean="0">
                <a:solidFill>
                  <a:srgbClr val="FFFF00"/>
                </a:solidFill>
                <a:cs typeface="DilleniaUPC" pitchFamily="18" charset="-34"/>
              </a:rPr>
              <a:t>ธรรมของกษัตริย์ </a:t>
            </a:r>
            <a:r>
              <a:rPr lang="en-US" sz="6600" b="1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“</a:t>
            </a:r>
            <a:r>
              <a:rPr lang="th-TH" sz="6600" b="1" smtClean="0">
                <a:solidFill>
                  <a:srgbClr val="FFFF00"/>
                </a:solidFill>
                <a:cs typeface="DilleniaUPC" pitchFamily="18" charset="-34"/>
              </a:rPr>
              <a:t>ทศพิธราชธรรม</a:t>
            </a:r>
            <a:r>
              <a:rPr lang="en-US" sz="6600" b="1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”</a:t>
            </a:r>
            <a:endParaRPr lang="th-TH" sz="6600" b="1" smtClean="0">
              <a:solidFill>
                <a:srgbClr val="FFFF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957388"/>
            <a:ext cx="4321175" cy="4114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800" b="1" dirty="0">
                <a:solidFill>
                  <a:srgbClr val="FFFF00"/>
                </a:solidFill>
                <a:cs typeface="DilleniaUPC" pitchFamily="18" charset="-34"/>
              </a:rPr>
              <a:t> </a:t>
            </a:r>
            <a:r>
              <a:rPr lang="th-TH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ทาน - ให้ปันสิ่งที่มี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ศีล - รักษาความสุจริต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บริจาค - เสียสละ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4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อาชวะ - ซื่อตรง</a:t>
            </a:r>
          </a:p>
          <a:p>
            <a:pPr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lang="th-TH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th-TH" sz="4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มัท</a:t>
            </a:r>
            <a:r>
              <a:rPr lang="th-TH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วะ - มีความอ่อนโยนเข้าถึงคน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572000" y="1714500"/>
            <a:ext cx="4572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th-T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ตบะ - พ้นมัวเมาเผากิเลส</a:t>
            </a:r>
          </a:p>
          <a:p>
            <a:pPr marL="342900" indent="-342900">
              <a:spcBef>
                <a:spcPct val="20000"/>
              </a:spcBef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อักโกธะ - ถือเหตุไม่โกรธ</a:t>
            </a:r>
          </a:p>
          <a:p>
            <a:pPr marL="342900" indent="-342900">
              <a:spcBef>
                <a:spcPct val="20000"/>
              </a:spcBef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th-TH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อวิหิงสา</a:t>
            </a:r>
            <a:r>
              <a:rPr kumimoji="1"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นำความร่มเย็น</a:t>
            </a:r>
          </a:p>
          <a:p>
            <a:pPr marL="342900" indent="-342900">
              <a:spcBef>
                <a:spcPct val="20000"/>
              </a:spcBef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ขันติ - มีความอดทน</a:t>
            </a:r>
          </a:p>
          <a:p>
            <a:pPr marL="342900" indent="-342900">
              <a:spcBef>
                <a:spcPct val="20000"/>
              </a:spcBef>
              <a:buClr>
                <a:srgbClr val="66FF33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th-TH" sz="44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อวิ</a:t>
            </a:r>
            <a:r>
              <a:rPr kumimoji="1" lang="th-TH" sz="44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โรธนะ – ไม่ปฏิบัติที่คลาดจากธรรม </a:t>
            </a:r>
            <a:r>
              <a:rPr kumimoji="1" lang="th-TH" sz="4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(รู้ว่าผิด – ไม่ทำ)</a:t>
            </a:r>
          </a:p>
        </p:txBody>
      </p:sp>
    </p:spTree>
    <p:extLst>
      <p:ext uri="{BB962C8B-B14F-4D97-AF65-F5344CB8AC3E}">
        <p14:creationId xmlns:p14="http://schemas.microsoft.com/office/powerpoint/2010/main" val="20536876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5742468"/>
              </p:ext>
            </p:extLst>
          </p:nvPr>
        </p:nvGraphicFramePr>
        <p:xfrm>
          <a:off x="-746" y="770468"/>
          <a:ext cx="9134457" cy="608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-746" y="0"/>
            <a:ext cx="9134457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การส่งเสริมคุณธรรมด้วยการอบรมและทำกิจกรรมทางศาสนา</a:t>
            </a:r>
            <a:endParaRPr lang="th-TH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6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0242" name="Picture 2" descr="C:\Users\USER\Dropbox\Camera Uploads\2013-10-29 08.56.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152400"/>
            <a:ext cx="7315200" cy="2438400"/>
          </a:xfrm>
          <a:prstGeom prst="rect">
            <a:avLst/>
          </a:prstGeom>
          <a:noFill/>
          <a:ln w="50800" cmpd="tri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th-TH" sz="2800" b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3276600"/>
            <a:ext cx="426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4038600"/>
            <a:ext cx="5181600" cy="76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29000" y="48768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358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5105400"/>
          </a:xfrm>
          <a:ln w="28575"/>
        </p:spPr>
        <p:txBody>
          <a:bodyPr/>
          <a:lstStyle/>
          <a:p>
            <a:pPr>
              <a:buFont typeface="Wingdings" pitchFamily="2" charset="2"/>
              <a:buChar char="["/>
              <a:defRPr/>
            </a:pPr>
            <a:r>
              <a:rPr lang="th-TH" sz="7200" b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 มนุษย์ทุกคนเป็น “คนดี”</a:t>
            </a:r>
          </a:p>
          <a:p>
            <a:pPr>
              <a:buFont typeface="Wingdings" pitchFamily="2" charset="2"/>
              <a:buChar char="["/>
              <a:defRPr/>
            </a:pPr>
            <a:r>
              <a:rPr lang="th-TH" sz="7200" b="1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7200" b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การที่คนทำไม่ดี เพราะเขา “ไม่รู้”</a:t>
            </a:r>
          </a:p>
          <a:p>
            <a:pPr>
              <a:buFont typeface="Wingdings" pitchFamily="2" charset="2"/>
              <a:buChar char="["/>
              <a:defRPr/>
            </a:pPr>
            <a:r>
              <a:rPr lang="th-TH" sz="7200" b="1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7200" b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สังคมจะต้องสอนให้เขารู้ว่า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ปรัชญาทางสังคมของโสเครติส/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Plato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685800" y="53340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“สิ่งใดดี สิ่งใดไม่ดี”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99060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US" sz="5400" dirty="0" smtClean="0">
                <a:ln w="11430"/>
                <a:gradFill>
                  <a:gsLst>
                    <a:gs pos="0">
                      <a:srgbClr val="FF9933">
                        <a:tint val="70000"/>
                        <a:satMod val="245000"/>
                      </a:srgbClr>
                    </a:gs>
                    <a:gs pos="75000">
                      <a:srgbClr val="FF993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3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“Do &amp; Don’t”</a:t>
            </a:r>
            <a:endParaRPr lang="en-US" sz="5400" dirty="0">
              <a:ln w="11430"/>
              <a:gradFill>
                <a:gsLst>
                  <a:gs pos="0">
                    <a:srgbClr val="FF9933">
                      <a:tint val="70000"/>
                      <a:satMod val="245000"/>
                    </a:srgbClr>
                  </a:gs>
                  <a:gs pos="75000">
                    <a:srgbClr val="FF9933">
                      <a:tint val="90000"/>
                      <a:shade val="60000"/>
                      <a:satMod val="240000"/>
                    </a:srgbClr>
                  </a:gs>
                  <a:gs pos="100000">
                    <a:srgbClr val="FF993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293948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 autoUpdateAnimBg="0"/>
      <p:bldP spid="8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92075"/>
            <a:ext cx="7170737" cy="6680200"/>
            <a:chOff x="576" y="116"/>
            <a:chExt cx="4517" cy="420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77" y="475"/>
              <a:ext cx="4216" cy="3400"/>
              <a:chOff x="868" y="436"/>
              <a:chExt cx="4216" cy="340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868" y="436"/>
                <a:ext cx="1336" cy="3400"/>
                <a:chOff x="868" y="436"/>
                <a:chExt cx="1336" cy="3400"/>
              </a:xfrm>
            </p:grpSpPr>
            <p:sp>
              <p:nvSpPr>
                <p:cNvPr id="342061" name="Rectangle 5"/>
                <p:cNvSpPr>
                  <a:spLocks noChangeArrowheads="1"/>
                </p:cNvSpPr>
                <p:nvPr/>
              </p:nvSpPr>
              <p:spPr bwMode="auto">
                <a:xfrm>
                  <a:off x="1190" y="509"/>
                  <a:ext cx="70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ครอบครัว</a:t>
                  </a:r>
                </a:p>
              </p:txBody>
            </p:sp>
            <p:sp>
              <p:nvSpPr>
                <p:cNvPr id="342062" name="Rectangle 6"/>
                <p:cNvSpPr>
                  <a:spLocks noChangeArrowheads="1"/>
                </p:cNvSpPr>
                <p:nvPr/>
              </p:nvSpPr>
              <p:spPr bwMode="auto">
                <a:xfrm>
                  <a:off x="1142" y="1085"/>
                  <a:ext cx="725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การศึกษา</a:t>
                  </a:r>
                </a:p>
              </p:txBody>
            </p:sp>
            <p:sp>
              <p:nvSpPr>
                <p:cNvPr id="342063" name="Rectangle 7"/>
                <p:cNvSpPr>
                  <a:spLocks noChangeArrowheads="1"/>
                </p:cNvSpPr>
                <p:nvPr/>
              </p:nvSpPr>
              <p:spPr bwMode="auto">
                <a:xfrm>
                  <a:off x="1190" y="1661"/>
                  <a:ext cx="557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ศาสนา</a:t>
                  </a:r>
                </a:p>
              </p:txBody>
            </p:sp>
            <p:sp>
              <p:nvSpPr>
                <p:cNvPr id="342064" name="Rectangle 8"/>
                <p:cNvSpPr>
                  <a:spLocks noChangeArrowheads="1"/>
                </p:cNvSpPr>
                <p:nvPr/>
              </p:nvSpPr>
              <p:spPr bwMode="auto">
                <a:xfrm>
                  <a:off x="1094" y="2237"/>
                  <a:ext cx="568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  ชุมชน</a:t>
                  </a:r>
                </a:p>
              </p:txBody>
            </p:sp>
            <p:sp>
              <p:nvSpPr>
                <p:cNvPr id="342065" name="Rectangle 9"/>
                <p:cNvSpPr>
                  <a:spLocks noChangeArrowheads="1"/>
                </p:cNvSpPr>
                <p:nvPr/>
              </p:nvSpPr>
              <p:spPr bwMode="auto">
                <a:xfrm>
                  <a:off x="1142" y="2813"/>
                  <a:ext cx="757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กลุ่มอาชีพ</a:t>
                  </a:r>
                </a:p>
              </p:txBody>
            </p:sp>
            <p:sp>
              <p:nvSpPr>
                <p:cNvPr id="342066" name="Rectangle 10"/>
                <p:cNvSpPr>
                  <a:spLocks noChangeArrowheads="1"/>
                </p:cNvSpPr>
                <p:nvPr/>
              </p:nvSpPr>
              <p:spPr bwMode="auto">
                <a:xfrm>
                  <a:off x="1142" y="3389"/>
                  <a:ext cx="750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สื่อมวลชน</a:t>
                  </a:r>
                </a:p>
              </p:txBody>
            </p:sp>
            <p:sp>
              <p:nvSpPr>
                <p:cNvPr id="342067" name="Rectangle 11"/>
                <p:cNvSpPr>
                  <a:spLocks noChangeArrowheads="1"/>
                </p:cNvSpPr>
                <p:nvPr/>
              </p:nvSpPr>
              <p:spPr bwMode="auto">
                <a:xfrm>
                  <a:off x="868" y="436"/>
                  <a:ext cx="1336" cy="52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2068" name="Rectangle 12"/>
                <p:cNvSpPr>
                  <a:spLocks noChangeArrowheads="1"/>
                </p:cNvSpPr>
                <p:nvPr/>
              </p:nvSpPr>
              <p:spPr bwMode="auto">
                <a:xfrm>
                  <a:off x="868" y="1012"/>
                  <a:ext cx="1336" cy="52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2069" name="Rectangle 13"/>
                <p:cNvSpPr>
                  <a:spLocks noChangeArrowheads="1"/>
                </p:cNvSpPr>
                <p:nvPr/>
              </p:nvSpPr>
              <p:spPr bwMode="auto">
                <a:xfrm>
                  <a:off x="868" y="1588"/>
                  <a:ext cx="1336" cy="52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2070" name="Rectangle 14"/>
                <p:cNvSpPr>
                  <a:spLocks noChangeArrowheads="1"/>
                </p:cNvSpPr>
                <p:nvPr/>
              </p:nvSpPr>
              <p:spPr bwMode="auto">
                <a:xfrm>
                  <a:off x="868" y="2164"/>
                  <a:ext cx="1336" cy="52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2071" name="Rectangle 15"/>
                <p:cNvSpPr>
                  <a:spLocks noChangeArrowheads="1"/>
                </p:cNvSpPr>
                <p:nvPr/>
              </p:nvSpPr>
              <p:spPr bwMode="auto">
                <a:xfrm>
                  <a:off x="868" y="2740"/>
                  <a:ext cx="1336" cy="52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2072" name="Rectangle 16"/>
                <p:cNvSpPr>
                  <a:spLocks noChangeArrowheads="1"/>
                </p:cNvSpPr>
                <p:nvPr/>
              </p:nvSpPr>
              <p:spPr bwMode="auto">
                <a:xfrm>
                  <a:off x="868" y="3316"/>
                  <a:ext cx="1336" cy="52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3268" y="580"/>
                <a:ext cx="856" cy="1048"/>
                <a:chOff x="3268" y="580"/>
                <a:chExt cx="856" cy="1048"/>
              </a:xfrm>
            </p:grpSpPr>
            <p:sp>
              <p:nvSpPr>
                <p:cNvPr id="342059" name="Rectangle 18"/>
                <p:cNvSpPr>
                  <a:spLocks noChangeArrowheads="1"/>
                </p:cNvSpPr>
                <p:nvPr/>
              </p:nvSpPr>
              <p:spPr bwMode="auto">
                <a:xfrm>
                  <a:off x="3398" y="605"/>
                  <a:ext cx="593" cy="8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ความรู้</a:t>
                  </a:r>
                </a:p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ค่านิยม</a:t>
                  </a:r>
                </a:p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ทัศนคติ</a:t>
                  </a:r>
                </a:p>
              </p:txBody>
            </p:sp>
            <p:sp>
              <p:nvSpPr>
                <p:cNvPr id="342060" name="AutoShape 19"/>
                <p:cNvSpPr>
                  <a:spLocks noChangeArrowheads="1"/>
                </p:cNvSpPr>
                <p:nvPr/>
              </p:nvSpPr>
              <p:spPr bwMode="auto">
                <a:xfrm>
                  <a:off x="3268" y="580"/>
                  <a:ext cx="856" cy="1048"/>
                </a:xfrm>
                <a:prstGeom prst="roundRect">
                  <a:avLst>
                    <a:gd name="adj" fmla="val 12495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3748" y="2212"/>
                <a:ext cx="1000" cy="424"/>
                <a:chOff x="3748" y="2212"/>
                <a:chExt cx="1000" cy="424"/>
              </a:xfrm>
            </p:grpSpPr>
            <p:sp>
              <p:nvSpPr>
                <p:cNvPr id="342057" name="Rectangle 21"/>
                <p:cNvSpPr>
                  <a:spLocks noChangeArrowheads="1"/>
                </p:cNvSpPr>
                <p:nvPr/>
              </p:nvSpPr>
              <p:spPr bwMode="auto">
                <a:xfrm>
                  <a:off x="3830" y="2237"/>
                  <a:ext cx="77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th-TH" sz="2400" b="0">
                      <a:solidFill>
                        <a:srgbClr val="FFFFFF"/>
                      </a:solidFill>
                      <a:latin typeface="Times New Roman" pitchFamily="18" charset="0"/>
                      <a:cs typeface="CordiaUPC" pitchFamily="34" charset="-34"/>
                    </a:rPr>
                    <a:t>บุคลิกภาพ</a:t>
                  </a:r>
                </a:p>
              </p:txBody>
            </p:sp>
            <p:sp>
              <p:nvSpPr>
                <p:cNvPr id="342058" name="AutoShape 22"/>
                <p:cNvSpPr>
                  <a:spLocks noChangeArrowheads="1"/>
                </p:cNvSpPr>
                <p:nvPr/>
              </p:nvSpPr>
              <p:spPr bwMode="auto">
                <a:xfrm>
                  <a:off x="3748" y="2212"/>
                  <a:ext cx="1000" cy="424"/>
                </a:xfrm>
                <a:prstGeom prst="roundRect">
                  <a:avLst>
                    <a:gd name="adj" fmla="val 12495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42041" name="Rectangle 23"/>
              <p:cNvSpPr>
                <a:spLocks noChangeArrowheads="1"/>
              </p:cNvSpPr>
              <p:nvPr/>
            </p:nvSpPr>
            <p:spPr bwMode="auto">
              <a:xfrm>
                <a:off x="3398" y="3149"/>
                <a:ext cx="93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th-TH" sz="2400" b="0">
                    <a:solidFill>
                      <a:srgbClr val="FFFFFF"/>
                    </a:solidFill>
                    <a:latin typeface="Times New Roman" pitchFamily="18" charset="0"/>
                    <a:cs typeface="CordiaUPC" pitchFamily="34" charset="-34"/>
                  </a:rPr>
                  <a:t>ประสบการณ์</a:t>
                </a:r>
              </a:p>
            </p:txBody>
          </p:sp>
          <p:sp>
            <p:nvSpPr>
              <p:cNvPr id="342042" name="AutoShape 24"/>
              <p:cNvSpPr>
                <a:spLocks noChangeArrowheads="1"/>
              </p:cNvSpPr>
              <p:nvPr/>
            </p:nvSpPr>
            <p:spPr bwMode="auto">
              <a:xfrm>
                <a:off x="3268" y="3124"/>
                <a:ext cx="1192" cy="376"/>
              </a:xfrm>
              <a:prstGeom prst="roundRect">
                <a:avLst>
                  <a:gd name="adj" fmla="val 1249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2043" name="Line 25"/>
              <p:cNvSpPr>
                <a:spLocks noChangeShapeType="1"/>
              </p:cNvSpPr>
              <p:nvPr/>
            </p:nvSpPr>
            <p:spPr bwMode="auto">
              <a:xfrm>
                <a:off x="3456" y="1632"/>
                <a:ext cx="0" cy="1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44" name="Line 26"/>
              <p:cNvSpPr>
                <a:spLocks noChangeShapeType="1"/>
              </p:cNvSpPr>
              <p:nvPr/>
            </p:nvSpPr>
            <p:spPr bwMode="auto">
              <a:xfrm flipV="1">
                <a:off x="3600" y="1632"/>
                <a:ext cx="0" cy="1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45" name="Line 27"/>
              <p:cNvSpPr>
                <a:spLocks noChangeShapeType="1"/>
              </p:cNvSpPr>
              <p:nvPr/>
            </p:nvSpPr>
            <p:spPr bwMode="auto">
              <a:xfrm flipV="1">
                <a:off x="3888" y="1632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46" name="Line 28"/>
              <p:cNvSpPr>
                <a:spLocks noChangeShapeType="1"/>
              </p:cNvSpPr>
              <p:nvPr/>
            </p:nvSpPr>
            <p:spPr bwMode="auto">
              <a:xfrm>
                <a:off x="3984" y="1680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47" name="Line 29"/>
              <p:cNvSpPr>
                <a:spLocks noChangeShapeType="1"/>
              </p:cNvSpPr>
              <p:nvPr/>
            </p:nvSpPr>
            <p:spPr bwMode="auto">
              <a:xfrm flipV="1">
                <a:off x="3888" y="2640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48" name="Line 30"/>
              <p:cNvSpPr>
                <a:spLocks noChangeShapeType="1"/>
              </p:cNvSpPr>
              <p:nvPr/>
            </p:nvSpPr>
            <p:spPr bwMode="auto">
              <a:xfrm>
                <a:off x="3984" y="2640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49" name="AutoShape 31"/>
              <p:cNvSpPr>
                <a:spLocks noChangeArrowheads="1"/>
              </p:cNvSpPr>
              <p:nvPr/>
            </p:nvSpPr>
            <p:spPr bwMode="auto">
              <a:xfrm>
                <a:off x="2836" y="436"/>
                <a:ext cx="2248" cy="3400"/>
              </a:xfrm>
              <a:prstGeom prst="roundRect">
                <a:avLst>
                  <a:gd name="adj" fmla="val 1249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2050" name="Line 32"/>
              <p:cNvSpPr>
                <a:spLocks noChangeShapeType="1"/>
              </p:cNvSpPr>
              <p:nvPr/>
            </p:nvSpPr>
            <p:spPr bwMode="auto">
              <a:xfrm>
                <a:off x="2208" y="720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51" name="Line 33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52" name="Line 34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53" name="Line 35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54" name="Line 36"/>
              <p:cNvSpPr>
                <a:spLocks noChangeShapeType="1"/>
              </p:cNvSpPr>
              <p:nvPr/>
            </p:nvSpPr>
            <p:spPr bwMode="auto">
              <a:xfrm>
                <a:off x="2208" y="2976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55" name="Line 37"/>
              <p:cNvSpPr>
                <a:spLocks noChangeShapeType="1"/>
              </p:cNvSpPr>
              <p:nvPr/>
            </p:nvSpPr>
            <p:spPr bwMode="auto">
              <a:xfrm>
                <a:off x="2208" y="3552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pPr eaLnBrk="1" hangingPunct="1"/>
                <a:endParaRPr lang="en-US" sz="2400" b="0">
                  <a:solidFill>
                    <a:srgbClr val="FFFFFF"/>
                  </a:solidFill>
                  <a:latin typeface="Times New Roman" pitchFamily="18" charset="0"/>
                  <a:cs typeface="Angsana New" pitchFamily="18" charset="-34"/>
                </a:endParaRPr>
              </a:p>
            </p:txBody>
          </p:sp>
          <p:sp>
            <p:nvSpPr>
              <p:cNvPr id="342056" name="Rectangle 38"/>
              <p:cNvSpPr>
                <a:spLocks noChangeArrowheads="1"/>
              </p:cNvSpPr>
              <p:nvPr/>
            </p:nvSpPr>
            <p:spPr bwMode="auto">
              <a:xfrm>
                <a:off x="3110" y="3485"/>
                <a:ext cx="165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th-TH" sz="2400" b="0">
                    <a:solidFill>
                      <a:srgbClr val="FFFFFF"/>
                    </a:solidFill>
                    <a:latin typeface="Times New Roman" pitchFamily="18" charset="0"/>
                    <a:cs typeface="CordiaUPC" pitchFamily="34" charset="-34"/>
                  </a:rPr>
                  <a:t>บุคคล : เด็ก/วัยรุ่น/ผู้ใหญ่</a:t>
                </a:r>
              </a:p>
            </p:txBody>
          </p:sp>
        </p:grpSp>
        <p:sp>
          <p:nvSpPr>
            <p:cNvPr id="342035" name="Rectangle 39"/>
            <p:cNvSpPr>
              <a:spLocks noChangeArrowheads="1"/>
            </p:cNvSpPr>
            <p:nvPr/>
          </p:nvSpPr>
          <p:spPr bwMode="auto">
            <a:xfrm>
              <a:off x="863" y="116"/>
              <a:ext cx="146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th-TH" sz="2400" b="0">
                  <a:solidFill>
                    <a:srgbClr val="FFFFFF"/>
                  </a:solidFill>
                  <a:latin typeface="Times New Roman" pitchFamily="18" charset="0"/>
                  <a:cs typeface="CordiaUPC" pitchFamily="34" charset="-34"/>
                </a:rPr>
                <a:t>สื่อกลาง (Agents)</a:t>
              </a:r>
            </a:p>
          </p:txBody>
        </p:sp>
        <p:sp>
          <p:nvSpPr>
            <p:cNvPr id="342036" name="Rectangle 40"/>
            <p:cNvSpPr>
              <a:spLocks noChangeArrowheads="1"/>
            </p:cNvSpPr>
            <p:nvPr/>
          </p:nvSpPr>
          <p:spPr bwMode="auto">
            <a:xfrm>
              <a:off x="3503" y="164"/>
              <a:ext cx="8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th-TH" sz="2400" b="0">
                  <a:solidFill>
                    <a:srgbClr val="FFFFFF"/>
                  </a:solidFill>
                  <a:latin typeface="Times New Roman" pitchFamily="18" charset="0"/>
                  <a:cs typeface="CordiaUPC" pitchFamily="34" charset="-34"/>
                </a:rPr>
                <a:t>ฉากการรับรู้</a:t>
              </a:r>
            </a:p>
          </p:txBody>
        </p:sp>
        <p:sp>
          <p:nvSpPr>
            <p:cNvPr id="342037" name="Rectangle 41"/>
            <p:cNvSpPr>
              <a:spLocks noChangeArrowheads="1"/>
            </p:cNvSpPr>
            <p:nvPr/>
          </p:nvSpPr>
          <p:spPr bwMode="auto">
            <a:xfrm>
              <a:off x="576" y="3916"/>
              <a:ext cx="440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th-TH" sz="3600" b="0">
                  <a:solidFill>
                    <a:srgbClr val="FFFFFF"/>
                  </a:solidFill>
                  <a:latin typeface="Times New Roman" pitchFamily="18" charset="0"/>
                  <a:cs typeface="CordiaUPC" pitchFamily="34" charset="-34"/>
                </a:rPr>
                <a:t>      กระบวนการเรียนรู้ทางการเมืองของ </a:t>
              </a:r>
              <a:r>
                <a:rPr lang="th-TH" sz="2400" b="0">
                  <a:solidFill>
                    <a:srgbClr val="FFFFFF"/>
                  </a:solidFill>
                  <a:latin typeface="Times New Roman" pitchFamily="18" charset="0"/>
                  <a:cs typeface="CordiaUPC" pitchFamily="34" charset="-34"/>
                </a:rPr>
                <a:t>Rush &amp; Athoff</a:t>
              </a:r>
            </a:p>
          </p:txBody>
        </p:sp>
      </p:grpSp>
      <p:sp>
        <p:nvSpPr>
          <p:cNvPr id="614442" name="Text Box 42"/>
          <p:cNvSpPr txBox="1">
            <a:spLocks noChangeArrowheads="1"/>
          </p:cNvSpPr>
          <p:nvPr/>
        </p:nvSpPr>
        <p:spPr bwMode="auto">
          <a:xfrm>
            <a:off x="6172200" y="620713"/>
            <a:ext cx="30257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>
                <a:solidFill>
                  <a:srgbClr val="FFFF00"/>
                </a:solidFill>
                <a:latin typeface="Times New Roman" pitchFamily="18" charset="0"/>
              </a:rPr>
              <a:t>“การกล่อมเกลาทางสังคม”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(Socialization)</a:t>
            </a:r>
            <a:endParaRPr lang="th-TH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4443" name="Oval 43"/>
          <p:cNvSpPr>
            <a:spLocks noChangeArrowheads="1"/>
          </p:cNvSpPr>
          <p:nvPr/>
        </p:nvSpPr>
        <p:spPr bwMode="auto">
          <a:xfrm>
            <a:off x="4792663" y="1239416"/>
            <a:ext cx="1111250" cy="533822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4444" name="Text Box 44"/>
          <p:cNvSpPr txBox="1">
            <a:spLocks noChangeArrowheads="1"/>
          </p:cNvSpPr>
          <p:nvPr/>
        </p:nvSpPr>
        <p:spPr bwMode="auto">
          <a:xfrm>
            <a:off x="6732588" y="4797425"/>
            <a:ext cx="120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>
                <a:solidFill>
                  <a:srgbClr val="FFFF00"/>
                </a:solidFill>
              </a:rPr>
              <a:t>ทักษะ</a:t>
            </a:r>
          </a:p>
        </p:txBody>
      </p:sp>
      <p:sp>
        <p:nvSpPr>
          <p:cNvPr id="614445" name="Text Box 45"/>
          <p:cNvSpPr txBox="1">
            <a:spLocks noChangeArrowheads="1"/>
          </p:cNvSpPr>
          <p:nvPr/>
        </p:nvSpPr>
        <p:spPr bwMode="auto">
          <a:xfrm rot="5400000">
            <a:off x="1844675" y="2862263"/>
            <a:ext cx="3297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>
                <a:solidFill>
                  <a:srgbClr val="FFFF00"/>
                </a:solidFill>
              </a:rPr>
              <a:t>กระบวนทัศน์ตรงกัน</a:t>
            </a:r>
          </a:p>
        </p:txBody>
      </p:sp>
      <p:sp>
        <p:nvSpPr>
          <p:cNvPr id="614446" name="Text Box 46"/>
          <p:cNvSpPr txBox="1">
            <a:spLocks noChangeArrowheads="1"/>
          </p:cNvSpPr>
          <p:nvPr/>
        </p:nvSpPr>
        <p:spPr bwMode="auto">
          <a:xfrm>
            <a:off x="6300788" y="2189163"/>
            <a:ext cx="2576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Pct val="75000"/>
              <a:buFont typeface="Monotype Sorts" pitchFamily="2" charset="2"/>
              <a:buChar char="["/>
            </a:pPr>
            <a:r>
              <a:rPr lang="th-TH" sz="2400">
                <a:solidFill>
                  <a:srgbClr val="00FFFF"/>
                </a:solidFill>
                <a:latin typeface="Arial" pitchFamily="34" charset="0"/>
              </a:rPr>
              <a:t> </a:t>
            </a:r>
            <a:r>
              <a:rPr lang="th-TH" sz="2400">
                <a:solidFill>
                  <a:srgbClr val="FFCC00"/>
                </a:solidFill>
                <a:latin typeface="Arial" pitchFamily="34" charset="0"/>
              </a:rPr>
              <a:t>วัฒนธรรมใดควรคงไว้</a:t>
            </a:r>
          </a:p>
        </p:txBody>
      </p:sp>
      <p:sp>
        <p:nvSpPr>
          <p:cNvPr id="614447" name="Text Box 47"/>
          <p:cNvSpPr txBox="1">
            <a:spLocks noChangeArrowheads="1"/>
          </p:cNvSpPr>
          <p:nvPr/>
        </p:nvSpPr>
        <p:spPr bwMode="auto">
          <a:xfrm>
            <a:off x="6300788" y="2636838"/>
            <a:ext cx="2576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Pct val="75000"/>
              <a:buFont typeface="Monotype Sorts" pitchFamily="2" charset="2"/>
              <a:buChar char="["/>
            </a:pPr>
            <a:r>
              <a:rPr lang="th-TH" sz="2400">
                <a:solidFill>
                  <a:srgbClr val="00FFFF"/>
                </a:solidFill>
                <a:latin typeface="Arial" pitchFamily="34" charset="0"/>
              </a:rPr>
              <a:t> </a:t>
            </a:r>
            <a:r>
              <a:rPr lang="th-TH" sz="2400">
                <a:solidFill>
                  <a:srgbClr val="FFCC00"/>
                </a:solidFill>
                <a:latin typeface="Arial" pitchFamily="34" charset="0"/>
              </a:rPr>
              <a:t>วัฒนธรรมใดควรปฏิรูป</a:t>
            </a:r>
          </a:p>
        </p:txBody>
      </p:sp>
      <p:sp>
        <p:nvSpPr>
          <p:cNvPr id="614448" name="Text Box 48"/>
          <p:cNvSpPr txBox="1">
            <a:spLocks noChangeArrowheads="1"/>
          </p:cNvSpPr>
          <p:nvPr/>
        </p:nvSpPr>
        <p:spPr bwMode="auto">
          <a:xfrm>
            <a:off x="6300788" y="3054350"/>
            <a:ext cx="275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Pct val="75000"/>
              <a:buFont typeface="Monotype Sorts" pitchFamily="2" charset="2"/>
              <a:buChar char="["/>
            </a:pPr>
            <a:r>
              <a:rPr lang="th-TH" sz="2400">
                <a:solidFill>
                  <a:srgbClr val="00FFFF"/>
                </a:solidFill>
                <a:latin typeface="Arial" pitchFamily="34" charset="0"/>
              </a:rPr>
              <a:t> </a:t>
            </a:r>
            <a:r>
              <a:rPr lang="th-TH" sz="2400">
                <a:solidFill>
                  <a:srgbClr val="FFCC00"/>
                </a:solidFill>
                <a:latin typeface="Arial" pitchFamily="34" charset="0"/>
              </a:rPr>
              <a:t>วัฒนธรรมใดควรสร้างขึ้น</a:t>
            </a:r>
          </a:p>
        </p:txBody>
      </p:sp>
      <p:sp>
        <p:nvSpPr>
          <p:cNvPr id="614449" name="Text Box 49"/>
          <p:cNvSpPr txBox="1">
            <a:spLocks noChangeArrowheads="1"/>
          </p:cNvSpPr>
          <p:nvPr/>
        </p:nvSpPr>
        <p:spPr bwMode="auto">
          <a:xfrm>
            <a:off x="6011863" y="1773238"/>
            <a:ext cx="3132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th-TH" sz="2400">
                <a:solidFill>
                  <a:srgbClr val="00FFFF"/>
                </a:solidFill>
                <a:latin typeface="Arial" pitchFamily="34" charset="0"/>
              </a:rPr>
              <a:t> เมื่อสภาวะแวดล้อมเปลี่ยน : หา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147638" y="609600"/>
            <a:ext cx="769937" cy="2667000"/>
            <a:chOff x="93" y="384"/>
            <a:chExt cx="485" cy="1680"/>
          </a:xfrm>
        </p:grpSpPr>
        <p:sp>
          <p:nvSpPr>
            <p:cNvPr id="342032" name="AutoShape 51"/>
            <p:cNvSpPr>
              <a:spLocks/>
            </p:cNvSpPr>
            <p:nvPr/>
          </p:nvSpPr>
          <p:spPr bwMode="auto">
            <a:xfrm>
              <a:off x="480" y="432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2033" name="Text Box 52"/>
            <p:cNvSpPr txBox="1">
              <a:spLocks noChangeArrowheads="1"/>
            </p:cNvSpPr>
            <p:nvPr/>
          </p:nvSpPr>
          <p:spPr bwMode="auto">
            <a:xfrm rot="-5400000">
              <a:off x="-384" y="861"/>
              <a:ext cx="144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th-TH" sz="4400">
                  <a:solidFill>
                    <a:srgbClr val="FFCCFF"/>
                  </a:solidFill>
                  <a:latin typeface="Times New Roman" pitchFamily="18" charset="0"/>
                </a:rPr>
                <a:t>ทุนทางสังคม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47638" y="3429000"/>
            <a:ext cx="769937" cy="2590800"/>
            <a:chOff x="93" y="2160"/>
            <a:chExt cx="485" cy="1632"/>
          </a:xfrm>
        </p:grpSpPr>
        <p:sp>
          <p:nvSpPr>
            <p:cNvPr id="342030" name="AutoShape 54"/>
            <p:cNvSpPr>
              <a:spLocks/>
            </p:cNvSpPr>
            <p:nvPr/>
          </p:nvSpPr>
          <p:spPr bwMode="auto">
            <a:xfrm>
              <a:off x="480" y="216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2031" name="Text Box 55"/>
            <p:cNvSpPr txBox="1">
              <a:spLocks noChangeArrowheads="1"/>
            </p:cNvSpPr>
            <p:nvPr/>
          </p:nvSpPr>
          <p:spPr bwMode="auto">
            <a:xfrm rot="-5400000">
              <a:off x="-480" y="2733"/>
              <a:ext cx="163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th-TH" sz="4400">
                  <a:solidFill>
                    <a:srgbClr val="FFCCFF"/>
                  </a:solidFill>
                  <a:latin typeface="Times New Roman" pitchFamily="18" charset="0"/>
                </a:rPr>
                <a:t>ทุนทางวัฒนธรรม</a:t>
              </a:r>
            </a:p>
          </p:txBody>
        </p:sp>
      </p:grpSp>
      <p:sp>
        <p:nvSpPr>
          <p:cNvPr id="614456" name="WordArt 56"/>
          <p:cNvSpPr>
            <a:spLocks noChangeArrowheads="1" noChangeShapeType="1" noTextEdit="1"/>
          </p:cNvSpPr>
          <p:nvPr/>
        </p:nvSpPr>
        <p:spPr bwMode="auto">
          <a:xfrm>
            <a:off x="6845746" y="3950568"/>
            <a:ext cx="21907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“คุณค่าของคน”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57" name="WordArt 56"/>
          <p:cNvSpPr>
            <a:spLocks noChangeArrowheads="1" noChangeShapeType="1" noTextEdit="1"/>
          </p:cNvSpPr>
          <p:nvPr/>
        </p:nvSpPr>
        <p:spPr bwMode="auto">
          <a:xfrm>
            <a:off x="6732588" y="5334000"/>
            <a:ext cx="235823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“ให้ความรู้ที่ถูกต้อง”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46372"/>
            <a:ext cx="11461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9151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1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61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61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1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2" grpId="0" autoUpdateAnimBg="0"/>
      <p:bldP spid="614443" grpId="0" animBg="1"/>
      <p:bldP spid="614444" grpId="0"/>
      <p:bldP spid="614445" grpId="0"/>
      <p:bldP spid="614446" grpId="0"/>
      <p:bldP spid="614447" grpId="0"/>
      <p:bldP spid="614448" grpId="0"/>
      <p:bldP spid="614449" grpId="0"/>
      <p:bldP spid="614456" grpId="0" animBg="1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39" name="Rectangle 3"/>
          <p:cNvSpPr>
            <a:spLocks noChangeArrowheads="1"/>
          </p:cNvSpPr>
          <p:nvPr/>
        </p:nvSpPr>
        <p:spPr bwMode="auto">
          <a:xfrm>
            <a:off x="3019425" y="6561138"/>
            <a:ext cx="3105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th-TH" sz="2000">
                <a:solidFill>
                  <a:srgbClr val="0000CC"/>
                </a:solidFill>
                <a:latin typeface="Times New Roman" pitchFamily="18" charset="0"/>
              </a:rPr>
              <a:t>จาก…เต๋าแห่งการเมือง โดย สุพัฒก์  ชุมชวย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510463" y="1217613"/>
            <a:ext cx="733425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>
                <a:solidFill>
                  <a:srgbClr val="000066"/>
                </a:solidFill>
                <a:latin typeface="Times New Roman" pitchFamily="18" charset="0"/>
              </a:rPr>
              <a:t>งาน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7332663" y="1946275"/>
            <a:ext cx="112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FF0000"/>
                </a:solidFill>
                <a:latin typeface="Times New Roman" pitchFamily="18" charset="0"/>
              </a:rPr>
              <a:t>ศาสตร์</a:t>
            </a:r>
            <a:endParaRPr lang="th-TH" sz="4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52463" y="5734050"/>
            <a:ext cx="642937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>
                <a:solidFill>
                  <a:srgbClr val="000066"/>
                </a:solidFill>
                <a:latin typeface="Times New Roman" pitchFamily="18" charset="0"/>
              </a:rPr>
              <a:t>คน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09600" y="4953000"/>
            <a:ext cx="81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>
                <a:solidFill>
                  <a:srgbClr val="FF0000"/>
                </a:solidFill>
                <a:latin typeface="Times New Roman" pitchFamily="18" charset="0"/>
              </a:rPr>
              <a:t>ศิลป์</a:t>
            </a:r>
            <a:endParaRPr lang="th-TH" sz="4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1042988" y="115888"/>
            <a:ext cx="7343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DilleniaUPC"/>
                <a:cs typeface="DilleniaUPC"/>
              </a:rPr>
              <a:t>"การบริหารงาน</a:t>
            </a:r>
            <a:r>
              <a:rPr lang="th-TH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DilleniaUPC"/>
                <a:cs typeface="DilleniaUPC"/>
              </a:rPr>
              <a:t>เชิงยุทธศาสตร์"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22238" y="1219200"/>
            <a:ext cx="19288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th-TH" sz="3200">
                <a:solidFill>
                  <a:srgbClr val="000000"/>
                </a:solidFill>
              </a:rPr>
              <a:t>ศาสตร์และศิลป์ในการพัฒนาและใช้ศักยภาพขององค์กรให้บรรลุวัตถุประสงค์</a:t>
            </a:r>
            <a:r>
              <a:rPr lang="th-TH" sz="3200">
                <a:solidFill>
                  <a:srgbClr val="000000"/>
                </a:solidFill>
                <a:latin typeface="Times New Roman" pitchFamily="18" charset="0"/>
              </a:rPr>
              <a:t>”</a:t>
            </a:r>
            <a:endParaRPr lang="th-TH" sz="3200">
              <a:solidFill>
                <a:srgbClr val="000000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769100" y="4868863"/>
            <a:ext cx="23399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>
                <a:solidFill>
                  <a:srgbClr val="000000"/>
                </a:solidFill>
              </a:rPr>
              <a:t>   </a:t>
            </a:r>
            <a:r>
              <a:rPr lang="th-TH" sz="320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th-TH" sz="3200">
                <a:solidFill>
                  <a:srgbClr val="000000"/>
                </a:solidFill>
              </a:rPr>
              <a:t>การตัดสินใจ เลือกใช้กลยุทธ์ให้เหมาะสมกับบริบทที่เปลี่ยนแปลงไป</a:t>
            </a:r>
            <a:r>
              <a:rPr lang="th-TH" sz="3200">
                <a:solidFill>
                  <a:srgbClr val="000000"/>
                </a:solidFill>
                <a:latin typeface="Times New Roman" pitchFamily="18" charset="0"/>
              </a:rPr>
              <a:t>”</a:t>
            </a:r>
            <a:endParaRPr lang="th-TH" sz="3200">
              <a:solidFill>
                <a:srgbClr val="000000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484438" y="4868863"/>
            <a:ext cx="1150937" cy="1081087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FFFFFF"/>
              </a:solidFill>
              <a:latin typeface="Times New Roman" pitchFamily="18" charset="0"/>
              <a:cs typeface="Angsana New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851275" y="1341438"/>
            <a:ext cx="1225550" cy="10810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FFFFFF"/>
              </a:solidFill>
              <a:latin typeface="Times New Roman" pitchFamily="18" charset="0"/>
              <a:cs typeface="Angsana New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7019925" y="2565400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3600">
                <a:solidFill>
                  <a:srgbClr val="0000FF"/>
                </a:solidFill>
                <a:latin typeface="Arial" pitchFamily="34" charset="0"/>
              </a:rPr>
              <a:t>แผนยุทธศาสตร์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7200900" y="2997200"/>
            <a:ext cx="212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3200">
                <a:solidFill>
                  <a:srgbClr val="000000"/>
                </a:solidFill>
                <a:latin typeface="Arial" pitchFamily="34" charset="0"/>
              </a:rPr>
              <a:t> แผนพัฒนา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7200900" y="3425825"/>
            <a:ext cx="212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3200">
                <a:solidFill>
                  <a:srgbClr val="000000"/>
                </a:solidFill>
                <a:latin typeface="Arial" pitchFamily="34" charset="0"/>
              </a:rPr>
              <a:t> แผนปกป้อง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200900" y="3857625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3200">
                <a:solidFill>
                  <a:srgbClr val="000000"/>
                </a:solidFill>
                <a:latin typeface="Arial" pitchFamily="34" charset="0"/>
              </a:rPr>
              <a:t> แผนป้องกัน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092950" y="4797425"/>
            <a:ext cx="1423988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FFFFFF"/>
              </a:solidFill>
              <a:latin typeface="Times New Roman" pitchFamily="18" charset="0"/>
              <a:cs typeface="Angsana New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64388" y="4221163"/>
            <a:ext cx="1963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solidFill>
                  <a:srgbClr val="FF0000"/>
                </a:solidFill>
                <a:latin typeface="DilleniaUPC" pitchFamily="18" charset="-34"/>
              </a:rPr>
              <a:t>“จังหวะ/เวลา”</a:t>
            </a:r>
            <a:endParaRPr lang="en-US">
              <a:solidFill>
                <a:srgbClr val="FF0000"/>
              </a:solidFill>
              <a:latin typeface="DilleniaUPC" pitchFamily="18" charset="-34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838200" y="1676400"/>
            <a:ext cx="7620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FFFFFF"/>
              </a:solidFill>
              <a:latin typeface="Times New Roman" pitchFamily="18" charset="0"/>
              <a:cs typeface="Angsana New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3327981"/>
            <a:ext cx="1201737" cy="11334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5394" y="4077072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ค่านิยมหลัก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2944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 autoUpdateAnimBg="0"/>
      <p:bldP spid="70661" grpId="0" autoUpdateAnimBg="0"/>
      <p:bldP spid="70662" grpId="0" animBg="1" autoUpdateAnimBg="0"/>
      <p:bldP spid="70663" grpId="0" autoUpdateAnimBg="0"/>
      <p:bldP spid="70664" grpId="0" animBg="1"/>
      <p:bldP spid="70665" grpId="0" autoUpdateAnimBg="0"/>
      <p:bldP spid="70666" grpId="0" autoUpdateAnimBg="0"/>
      <p:bldP spid="70667" grpId="0" animBg="1"/>
      <p:bldP spid="70667" grpId="1" animBg="1"/>
      <p:bldP spid="70668" grpId="0" animBg="1"/>
      <p:bldP spid="70669" grpId="0" autoUpdateAnimBg="0"/>
      <p:bldP spid="70670" grpId="0" autoUpdateAnimBg="0"/>
      <p:bldP spid="70671" grpId="0" autoUpdateAnimBg="0"/>
      <p:bldP spid="70672" grpId="0" autoUpdateAnimBg="0"/>
      <p:bldP spid="17" grpId="0" animBg="1"/>
      <p:bldP spid="18" grpId="0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3430622"/>
              </p:ext>
            </p:extLst>
          </p:nvPr>
        </p:nvGraphicFramePr>
        <p:xfrm>
          <a:off x="-746" y="770468"/>
          <a:ext cx="9134457" cy="608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-746" y="0"/>
            <a:ext cx="9134457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การส่งเสริมคุณธรรมแบบ “ระเบิดจากข้างใน”</a:t>
            </a:r>
            <a:endParaRPr lang="th-TH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6518" y="3081734"/>
            <a:ext cx="3970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การแลกเปลี่ยนเรียนรู้</a:t>
            </a:r>
            <a:endParaRPr lang="en-US" sz="5400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620688"/>
            <a:ext cx="24994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>
              <a:buClr>
                <a:srgbClr val="FF00FF"/>
              </a:buClr>
              <a:buSzPct val="60000"/>
              <a:buFont typeface="Wingdings" pitchFamily="2" charset="2"/>
              <a:buChar char="["/>
            </a:pPr>
            <a:r>
              <a:rPr lang="th-TH" sz="5400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ครองตน</a:t>
            </a:r>
          </a:p>
          <a:p>
            <a:pPr marL="685800" indent="-685800">
              <a:buClr>
                <a:srgbClr val="FF00FF"/>
              </a:buClr>
              <a:buSzPct val="60000"/>
              <a:buFont typeface="Wingdings" pitchFamily="2" charset="2"/>
              <a:buChar char="["/>
            </a:pPr>
            <a:r>
              <a:rPr lang="th-TH" sz="5400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ครองคน</a:t>
            </a:r>
          </a:p>
          <a:p>
            <a:pPr marL="685800" indent="-685800">
              <a:buClr>
                <a:srgbClr val="FF00FF"/>
              </a:buClr>
              <a:buSzPct val="60000"/>
              <a:buFont typeface="Wingdings" pitchFamily="2" charset="2"/>
              <a:buChar char="["/>
            </a:pPr>
            <a:r>
              <a:rPr lang="th-TH" sz="5400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ครองงาน</a:t>
            </a:r>
            <a:endParaRPr lang="en-US" sz="5400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5805264"/>
            <a:ext cx="45720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“ระเบิดจากข้างใน”</a:t>
            </a:r>
            <a:endParaRPr lang="en-US" sz="7200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4128" y="1098610"/>
            <a:ext cx="3424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“ปัญหาที่อยากแก้”</a:t>
            </a:r>
          </a:p>
          <a:p>
            <a:pPr algn="ctr"/>
            <a:r>
              <a:rPr lang="th-TH" sz="540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“ความดีที่อยากทำ”</a:t>
            </a:r>
            <a:endParaRPr lang="en-US" sz="540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7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269776"/>
            <a:ext cx="8015808" cy="1143000"/>
          </a:xfrm>
        </p:spPr>
        <p:txBody>
          <a:bodyPr/>
          <a:lstStyle/>
          <a:p>
            <a:pPr algn="ctr">
              <a:defRPr/>
            </a:pPr>
            <a:r>
              <a:rPr lang="th-TH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ผลของ “ระเบิดจากข้างใน”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931" y="1196752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DDDDDD"/>
                </a:solidFill>
              </a:rPr>
              <a:t>พล.อ.อ. วีรวิท  คงศักดิ์</a:t>
            </a:r>
            <a:endParaRPr lang="th-TH" sz="2400" dirty="0">
              <a:solidFill>
                <a:srgbClr val="DDDDD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700808"/>
            <a:ext cx="9108504" cy="51315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ไ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ไ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CC"/>
              </a:buClr>
              <a:buFont typeface="Wingdings" pitchFamily="2" charset="2"/>
              <a:buChar char=""/>
              <a:defRPr/>
            </a:pPr>
            <a:r>
              <a:rPr lang="th-TH" sz="7200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 การแลกเปลี่ยนเรียนรู้ข้อเท็จจริง</a:t>
            </a:r>
          </a:p>
          <a:p>
            <a:pPr>
              <a:buClr>
                <a:srgbClr val="CC00CC"/>
              </a:buClr>
              <a:buFont typeface="Wingdings" pitchFamily="2" charset="2"/>
              <a:buChar char=""/>
              <a:defRPr/>
            </a:pPr>
            <a:r>
              <a:rPr lang="th-TH" sz="7200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 การใช้เหตุผล </a:t>
            </a:r>
            <a:r>
              <a:rPr lang="en-US" sz="7200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: </a:t>
            </a:r>
            <a:r>
              <a:rPr lang="th-TH" sz="7200" dirty="0" smtClean="0">
                <a:solidFill>
                  <a:srgbClr val="FF66FF"/>
                </a:solidFill>
                <a:latin typeface="DilleniaUPC" pitchFamily="18" charset="-34"/>
                <a:cs typeface="DilleniaUPC" pitchFamily="18" charset="-34"/>
              </a:rPr>
              <a:t>ความเป็นมนุษย์</a:t>
            </a:r>
          </a:p>
          <a:p>
            <a:pPr>
              <a:buClr>
                <a:srgbClr val="CC00CC"/>
              </a:buClr>
              <a:buFont typeface="Wingdings" pitchFamily="2" charset="2"/>
              <a:buChar char=""/>
              <a:defRPr/>
            </a:pPr>
            <a:r>
              <a:rPr lang="th-TH" sz="7200" dirty="0" smtClean="0">
                <a:solidFill>
                  <a:srgbClr val="FFC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7200" dirty="0" smtClean="0">
                <a:solidFill>
                  <a:srgbClr val="00FFFF"/>
                </a:solidFill>
                <a:latin typeface="DilleniaUPC" pitchFamily="18" charset="-34"/>
                <a:cs typeface="DilleniaUPC" pitchFamily="18" charset="-34"/>
              </a:rPr>
              <a:t>คิดได้ด้วยตัวเอง </a:t>
            </a:r>
            <a:r>
              <a:rPr lang="en-US" sz="7200" dirty="0" smtClean="0">
                <a:solidFill>
                  <a:srgbClr val="00FFFF"/>
                </a:solidFill>
                <a:latin typeface="DilleniaUPC" pitchFamily="18" charset="-34"/>
                <a:cs typeface="DilleniaUPC" pitchFamily="18" charset="-34"/>
              </a:rPr>
              <a:t>: </a:t>
            </a:r>
            <a:r>
              <a:rPr lang="th-TH" sz="7200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ระเบิดจากข้างใน</a:t>
            </a:r>
            <a:endParaRPr lang="en-US" sz="7200" dirty="0" smtClean="0">
              <a:solidFill>
                <a:srgbClr val="FFFF00"/>
              </a:solidFill>
              <a:latin typeface="DilleniaUPC" pitchFamily="18" charset="-34"/>
              <a:cs typeface="DilleniaUPC" pitchFamily="18" charset="-34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"/>
              <a:defRPr/>
            </a:pPr>
            <a:r>
              <a:rPr lang="th-TH" sz="7200" dirty="0">
                <a:solidFill>
                  <a:srgbClr val="FFC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7200" dirty="0" smtClean="0">
                <a:solidFill>
                  <a:srgbClr val="FFC000"/>
                </a:solidFill>
                <a:latin typeface="DilleniaUPC" pitchFamily="18" charset="-34"/>
                <a:cs typeface="DilleniaUPC" pitchFamily="18" charset="-34"/>
              </a:rPr>
              <a:t>การยอมรับข้อยุติและนำไปปฏิบัติ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355976" y="2852936"/>
            <a:ext cx="4032448" cy="1368152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z="2400" b="0" smtClean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712159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8" y="0"/>
            <a:ext cx="385588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58" y="0"/>
            <a:ext cx="3855885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55800" y="1286937"/>
            <a:ext cx="4019550" cy="33866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51"/>
            <a:ext cx="9180512" cy="684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6381328"/>
            <a:ext cx="804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th-TH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การ</a:t>
            </a:r>
            <a:r>
              <a:rPr lang="th-TH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บริหารจัดการทรัพยากร</a:t>
            </a:r>
            <a:r>
              <a:rPr lang="th-TH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ที่ขาดแคลน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(Scarce Resources Management)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6376" y="400506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8000" b="0" dirty="0">
                <a:solidFill>
                  <a:srgbClr val="FF0000"/>
                </a:solidFill>
                <a:latin typeface="Tahoma" pitchFamily="34" charset="0"/>
                <a:cs typeface="Angsana New"/>
              </a:rPr>
              <a:t>X</a:t>
            </a:r>
          </a:p>
        </p:txBody>
      </p:sp>
      <p:sp>
        <p:nvSpPr>
          <p:cNvPr id="8" name="Oval 52"/>
          <p:cNvSpPr>
            <a:spLocks noChangeArrowheads="1"/>
          </p:cNvSpPr>
          <p:nvPr/>
        </p:nvSpPr>
        <p:spPr bwMode="auto">
          <a:xfrm>
            <a:off x="6588224" y="4581128"/>
            <a:ext cx="1152128" cy="1152128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Tahoma" pitchFamily="34" charset="0"/>
              <a:cs typeface="Angsana New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229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illeniaUPC"/>
                <a:cs typeface="DilleniaUPC"/>
              </a:rPr>
              <a:t>“</a:t>
            </a:r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illeniaUPC"/>
                <a:cs typeface="DilleniaUPC"/>
              </a:rPr>
              <a:t>หลักการพึ่งพาซึ่งกันและกัน”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11" name="Oval 52"/>
          <p:cNvSpPr>
            <a:spLocks noChangeArrowheads="1"/>
          </p:cNvSpPr>
          <p:nvPr/>
        </p:nvSpPr>
        <p:spPr bwMode="auto">
          <a:xfrm>
            <a:off x="5181600" y="2395736"/>
            <a:ext cx="1152128" cy="1152128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Tahoma" pitchFamily="34" charset="0"/>
              <a:cs typeface="Angsana New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04800" y="2971800"/>
            <a:ext cx="8382000" cy="1447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illeniaUPC"/>
                <a:cs typeface="DilleniaUPC"/>
              </a:rPr>
              <a:t>เมตตา กรุณา มุทิตา อุเบกขา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2236" y="4869160"/>
            <a:ext cx="56220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spc="50" dirty="0" smtClean="0">
                <a:ln w="12700" cmpd="sng">
                  <a:solidFill>
                    <a:srgbClr val="2DB9B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B9B9">
                    <a:tint val="1000"/>
                  </a:srgbClr>
                </a:solidFill>
                <a:effectLst>
                  <a:glow rad="53100">
                    <a:srgbClr val="2DB9B9">
                      <a:satMod val="180000"/>
                      <a:alpha val="30000"/>
                    </a:srgbClr>
                  </a:glow>
                </a:effectLst>
              </a:rPr>
              <a:t>“Caring &amp; Sharing”</a:t>
            </a:r>
            <a:endParaRPr lang="en-US" sz="7200" spc="50" dirty="0">
              <a:ln w="12700" cmpd="sng">
                <a:solidFill>
                  <a:srgbClr val="2DB9B9">
                    <a:satMod val="120000"/>
                    <a:shade val="80000"/>
                  </a:srgbClr>
                </a:solidFill>
                <a:prstDash val="solid"/>
              </a:ln>
              <a:solidFill>
                <a:srgbClr val="2DB9B9">
                  <a:tint val="1000"/>
                </a:srgbClr>
              </a:solidFill>
              <a:effectLst>
                <a:glow rad="53100">
                  <a:srgbClr val="2DB9B9">
                    <a:satMod val="180000"/>
                    <a:alpha val="3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045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1" grpId="0" animBg="1"/>
      <p:bldP spid="10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46" y="0"/>
            <a:ext cx="44008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 descr="J02330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5949950"/>
            <a:ext cx="1704975" cy="854075"/>
          </a:xfrm>
          <a:noFill/>
        </p:spPr>
      </p:pic>
      <p:sp>
        <p:nvSpPr>
          <p:cNvPr id="6082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15888"/>
            <a:ext cx="8534400" cy="1143000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6000" b="1" dirty="0" smtClean="0">
                <a:solidFill>
                  <a:srgbClr val="FFFF00"/>
                </a:solidFill>
                <a:latin typeface="Times New Roman" pitchFamily="18" charset="0"/>
                <a:cs typeface="DilleniaUPC" pitchFamily="18" charset="-34"/>
              </a:rPr>
              <a:t>สรุปแนวคิดในการปลูกฝังคุณธรรมจริยธรรม</a:t>
            </a:r>
            <a:endParaRPr lang="th-TH" sz="6000" b="1" dirty="0" smtClean="0">
              <a:solidFill>
                <a:srgbClr val="FFFF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34925" y="1295400"/>
            <a:ext cx="9036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66FF"/>
              </a:buClr>
              <a:buSzPct val="75000"/>
              <a:buFont typeface="Wingdings" pitchFamily="2" charset="2"/>
              <a:buChar char=""/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กำหนดค่านิยมร่วม/บรรทัดฐาน </a:t>
            </a:r>
            <a:r>
              <a:rPr 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(Norms) </a:t>
            </a:r>
            <a:r>
              <a:rPr lang="th-TH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ของสังคม/องค์กร</a:t>
            </a:r>
            <a:endParaRPr lang="th-TH" sz="4400" i="1" u="sng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6181" name="Text Box 7"/>
          <p:cNvSpPr txBox="1">
            <a:spLocks noChangeArrowheads="1"/>
          </p:cNvSpPr>
          <p:nvPr/>
        </p:nvSpPr>
        <p:spPr bwMode="auto">
          <a:xfrm>
            <a:off x="6796088" y="941388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000" smtClean="0">
                <a:solidFill>
                  <a:srgbClr val="FF99FF"/>
                </a:solidFill>
                <a:cs typeface="DilleniaUPC" pitchFamily="18" charset="-34"/>
              </a:rPr>
              <a:t>พลอากาศเอก วีรวิท คงศักดิ์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925" y="2432050"/>
            <a:ext cx="9036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66FF"/>
              </a:buClr>
              <a:buSzPct val="75000"/>
              <a:buFont typeface="Wingdings" pitchFamily="2" charset="2"/>
              <a:buChar char=""/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44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ร่วมกันกำหนด</a:t>
            </a:r>
            <a:r>
              <a:rPr lang="th-TH" sz="4400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มาตรฐานทางจริยธรรมของบุคคลใน</a:t>
            </a:r>
            <a:r>
              <a:rPr lang="th-TH" sz="44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สังคม</a:t>
            </a:r>
            <a:endParaRPr lang="en-US" sz="44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25" y="3573463"/>
            <a:ext cx="90360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66FF"/>
              </a:buClr>
              <a:buSzPct val="75000"/>
              <a:buFont typeface="Wingdings" pitchFamily="2" charset="2"/>
              <a:buChar char=""/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4400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การปลูกฝังสั่งสอนผ่าน</a:t>
            </a:r>
            <a:r>
              <a:rPr lang="th-TH" sz="44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กระบวนการ “ระเบิดจากข้างใน”</a:t>
            </a:r>
            <a:endParaRPr lang="en-US" sz="4400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513" y="4716463"/>
            <a:ext cx="91074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66FF"/>
              </a:buClr>
              <a:buSzPct val="75000"/>
              <a:buFont typeface="Wingdings" pitchFamily="2" charset="2"/>
              <a:buChar char=""/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การเป็นแบบอย่างที่ดี (กระจกเงา) ของผู้นำ ผู้บริหาร ผู้ใหญ่</a:t>
            </a:r>
            <a:endParaRPr lang="en-US" sz="4400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925" y="5859463"/>
            <a:ext cx="9072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66FF"/>
              </a:buClr>
              <a:buSzPct val="75000"/>
              <a:buFont typeface="Wingdings" pitchFamily="2" charset="2"/>
              <a:buChar char=""/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สร้างพลังทางสังคม</a:t>
            </a:r>
            <a:r>
              <a:rPr lang="th-TH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เพื่อรังเกียจคน</a:t>
            </a:r>
            <a:r>
              <a:rPr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ฝ่าฝืนมาตรฐานจริยธรรม</a:t>
            </a:r>
            <a:endParaRPr lang="en-US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14181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0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424936" cy="1143000"/>
          </a:xfrm>
        </p:spPr>
        <p:txBody>
          <a:bodyPr/>
          <a:lstStyle/>
          <a:p>
            <a:pPr algn="ctr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สรุปแนวคิดแผนแม่บทส่งเสริมคุณธรรมแห่งชาติ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1728192"/>
          </a:xfrm>
        </p:spPr>
        <p:txBody>
          <a:bodyPr/>
          <a:lstStyle/>
          <a:p>
            <a:pPr>
              <a:buClr>
                <a:srgbClr val="FFCCFF"/>
              </a:buClr>
              <a:buFont typeface="Wingdings" pitchFamily="2" charset="2"/>
              <a:buChar char="["/>
            </a:pPr>
            <a:r>
              <a:rPr lang="th-TH" sz="4800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เปลี่ยนการสอนจาก </a:t>
            </a:r>
            <a:r>
              <a:rPr lang="en-US" sz="48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Top Down </a:t>
            </a:r>
            <a:r>
              <a:rPr lang="th-TH" sz="48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มาเป็น “มีส่วนร่วม”</a:t>
            </a:r>
          </a:p>
          <a:p>
            <a:pPr>
              <a:buClr>
                <a:srgbClr val="FFCCFF"/>
              </a:buClr>
              <a:buFont typeface="Wingdings" pitchFamily="2" charset="2"/>
              <a:buChar char="["/>
            </a:pPr>
            <a:r>
              <a:rPr lang="th-TH" sz="4800" b="1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ผู้บังคับบัญชา </a:t>
            </a:r>
            <a:r>
              <a:rPr lang="en-US" sz="48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: </a:t>
            </a:r>
            <a:r>
              <a:rPr lang="th-TH" sz="48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เป็นแบบอย่าง สนับสนุนกิจกรรมกลุ่ม</a:t>
            </a:r>
          </a:p>
          <a:p>
            <a:pPr>
              <a:buClr>
                <a:srgbClr val="FFCCFF"/>
              </a:buClr>
              <a:buFont typeface="Wingdings" pitchFamily="2" charset="2"/>
              <a:buChar char="["/>
            </a:pPr>
            <a:r>
              <a:rPr lang="th-TH" sz="4800" b="1" dirty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แนะนำ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40" y="1239143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DDDDDD"/>
                </a:solidFill>
              </a:rPr>
              <a:t>พลอากาศเอก วีรวิท คงศักดิ์</a:t>
            </a:r>
            <a:endParaRPr lang="th-TH" sz="2400" dirty="0">
              <a:solidFill>
                <a:srgbClr val="DDDDDD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5576" y="4365104"/>
            <a:ext cx="80648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ไ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ไ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charset="2"/>
              <a:buChar char="ไ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00FFFF"/>
              </a:buClr>
              <a:buFont typeface="Wingdings" pitchFamily="2" charset="2"/>
              <a:buChar char=""/>
            </a:pPr>
            <a:r>
              <a:rPr lang="th-TH" sz="4800" b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 คุณธรรม </a:t>
            </a:r>
            <a:r>
              <a:rPr lang="en-US" sz="4800" b="1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: </a:t>
            </a:r>
            <a:r>
              <a:rPr lang="th-TH" sz="4800" b="1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พอเพียง วินัย สุจริต จิตอาสา</a:t>
            </a:r>
          </a:p>
          <a:p>
            <a:pPr>
              <a:buClr>
                <a:srgbClr val="00FFFF"/>
              </a:buClr>
              <a:buFont typeface="Wingdings" pitchFamily="2" charset="2"/>
              <a:buChar char=""/>
            </a:pPr>
            <a:r>
              <a:rPr lang="th-TH" sz="4800" dirty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800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มาตรการ </a:t>
            </a:r>
            <a:r>
              <a:rPr lang="en-US" sz="4800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:</a:t>
            </a:r>
            <a:r>
              <a:rPr lang="th-TH" sz="4800" dirty="0" smtClean="0">
                <a:solidFill>
                  <a:srgbClr val="FFCCFF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800" dirty="0" smtClean="0">
                <a:solidFill>
                  <a:srgbClr val="00FF00"/>
                </a:solidFill>
                <a:latin typeface="DilleniaUPC" pitchFamily="18" charset="-34"/>
                <a:cs typeface="DilleniaUPC" pitchFamily="18" charset="-34"/>
              </a:rPr>
              <a:t>คำสอนศาสนา เศรษฐกิจพอเพียง วัฒนธรรมประเพณีอันดีงามของสังคมไทย</a:t>
            </a:r>
            <a:endParaRPr lang="th-TH" sz="4800" b="1" dirty="0" smtClean="0">
              <a:solidFill>
                <a:srgbClr val="00FF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14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 txBox="1">
            <a:spLocks noGrp="1"/>
          </p:cNvSpPr>
          <p:nvPr/>
        </p:nvSpPr>
        <p:spPr bwMode="auto">
          <a:xfrm>
            <a:off x="838201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066C25C1-A511-46F1-985C-1A8AA19F088A}" type="datetime1">
              <a:rPr lang="th-TH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pPr eaLnBrk="1" hangingPunct="1">
                <a:defRPr/>
              </a:pPr>
              <a:t>31/01/61</a:t>
            </a:fld>
            <a:endParaRPr lang="th-TH" sz="1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1" name="Slide Number Placeholder 3"/>
          <p:cNvSpPr txBox="1">
            <a:spLocks noGrp="1"/>
          </p:cNvSpPr>
          <p:nvPr/>
        </p:nvSpPr>
        <p:spPr bwMode="auto">
          <a:xfrm>
            <a:off x="6937376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0A2CF48A-B1CA-4DE3-8D92-34D15B5211FA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pPr algn="r" eaLnBrk="1" hangingPunct="1">
                <a:defRPr/>
              </a:pPr>
              <a:t>43</a:t>
            </a:fld>
            <a:endParaRPr lang="th-TH" sz="1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81956" name="Oval 2"/>
          <p:cNvSpPr>
            <a:spLocks noChangeArrowheads="1"/>
          </p:cNvSpPr>
          <p:nvPr/>
        </p:nvSpPr>
        <p:spPr bwMode="auto">
          <a:xfrm>
            <a:off x="5686425" y="161925"/>
            <a:ext cx="3352800" cy="3352800"/>
          </a:xfrm>
          <a:prstGeom prst="ellipse">
            <a:avLst/>
          </a:prstGeom>
          <a:solidFill>
            <a:srgbClr val="FF99FF">
              <a:alpha val="36862"/>
            </a:srgbClr>
          </a:solidFill>
          <a:ln w="57150">
            <a:solidFill>
              <a:srgbClr val="FF66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81957" name="Oval 3"/>
          <p:cNvSpPr>
            <a:spLocks noChangeArrowheads="1"/>
          </p:cNvSpPr>
          <p:nvPr/>
        </p:nvSpPr>
        <p:spPr bwMode="auto">
          <a:xfrm>
            <a:off x="2060575" y="165100"/>
            <a:ext cx="3238500" cy="3238500"/>
          </a:xfrm>
          <a:prstGeom prst="ellipse">
            <a:avLst/>
          </a:prstGeom>
          <a:solidFill>
            <a:srgbClr val="66FFCC">
              <a:alpha val="36862"/>
            </a:srgbClr>
          </a:solidFill>
          <a:ln w="57150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81958" name="Oval 4"/>
          <p:cNvSpPr>
            <a:spLocks noChangeArrowheads="1"/>
          </p:cNvSpPr>
          <p:nvPr/>
        </p:nvSpPr>
        <p:spPr bwMode="auto">
          <a:xfrm>
            <a:off x="177800" y="3238500"/>
            <a:ext cx="3352800" cy="3352800"/>
          </a:xfrm>
          <a:prstGeom prst="ellipse">
            <a:avLst/>
          </a:prstGeom>
          <a:solidFill>
            <a:srgbClr val="99FF33">
              <a:alpha val="36862"/>
            </a:srgbClr>
          </a:solidFill>
          <a:ln w="5715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81959" name="Text Box 5"/>
          <p:cNvSpPr txBox="1">
            <a:spLocks noChangeArrowheads="1"/>
          </p:cNvSpPr>
          <p:nvPr/>
        </p:nvSpPr>
        <p:spPr bwMode="auto">
          <a:xfrm>
            <a:off x="2341563" y="1001714"/>
            <a:ext cx="2667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2400">
                <a:solidFill>
                  <a:srgbClr val="FFFFFF"/>
                </a:solidFill>
                <a:cs typeface="Angsana New" pitchFamily="18" charset="-34"/>
              </a:rPr>
              <a:t>มนุษย์บ่มเพาะเมล็ดพันธุ์แห่งความดีด้วยการเรียนรู้ ที่มีสติ รู้จักยับยั้งชั่งใจ และความคุมวิถีประพฤติไม่ให้ไปทำความเดือดร้อน แก่ตนเองและผู้อื่น</a:t>
            </a:r>
          </a:p>
          <a:p>
            <a:pPr eaLnBrk="1" hangingPunct="1">
              <a:spcBef>
                <a:spcPct val="50000"/>
              </a:spcBef>
            </a:pPr>
            <a:endParaRPr lang="th-TH" sz="24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81960" name="Text Box 6"/>
          <p:cNvSpPr txBox="1">
            <a:spLocks noChangeArrowheads="1"/>
          </p:cNvSpPr>
          <p:nvPr/>
        </p:nvSpPr>
        <p:spPr bwMode="auto">
          <a:xfrm>
            <a:off x="4953000" y="1295402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 b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81961" name="Text Box 7"/>
          <p:cNvSpPr txBox="1">
            <a:spLocks noChangeArrowheads="1"/>
          </p:cNvSpPr>
          <p:nvPr/>
        </p:nvSpPr>
        <p:spPr bwMode="auto">
          <a:xfrm>
            <a:off x="5762625" y="1114425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2400">
                <a:solidFill>
                  <a:srgbClr val="FFFFFF"/>
                </a:solidFill>
                <a:latin typeface="Arial" pitchFamily="34" charset="0"/>
                <a:cs typeface="Angsana New" pitchFamily="18" charset="-34"/>
              </a:rPr>
              <a:t>ธรรมชาติสร้างมนุษย์ให้มีความรักให้แก่ลูก แก่ครอบครัว มนุษย์ก็สามารถเรียนรู้ที่จะแบ่งปันความรักให้แก่คนอื่นๆ ด้วยความเห็นใจเมตตาเอื้ออาทรได้เช่นกัน</a:t>
            </a:r>
          </a:p>
        </p:txBody>
      </p:sp>
      <p:sp>
        <p:nvSpPr>
          <p:cNvPr id="381962" name="Text Box 8"/>
          <p:cNvSpPr txBox="1">
            <a:spLocks noChangeArrowheads="1"/>
          </p:cNvSpPr>
          <p:nvPr/>
        </p:nvSpPr>
        <p:spPr bwMode="auto">
          <a:xfrm>
            <a:off x="342900" y="4165600"/>
            <a:ext cx="304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2400">
                <a:solidFill>
                  <a:srgbClr val="FFFFFF"/>
                </a:solidFill>
                <a:latin typeface="Arial" pitchFamily="34" charset="0"/>
                <a:cs typeface="Angsana New" pitchFamily="18" charset="-34"/>
              </a:rPr>
              <a:t>ทุกคนทุกครอบครัวมีประสบการณ์ในตัวเอง หากมีเงื่อนไขให้เขาเรียนรู้ ได้เห็นปัญหา ได้เข้าใจสาเหตุของปัญหา ย่อมมีศักยภาพลุกขึ้นมาแก้ไขปัญหาของตนได้</a:t>
            </a:r>
          </a:p>
        </p:txBody>
      </p:sp>
      <p:sp>
        <p:nvSpPr>
          <p:cNvPr id="1205257" name="Text Box 9"/>
          <p:cNvSpPr txBox="1">
            <a:spLocks noChangeArrowheads="1"/>
          </p:cNvSpPr>
          <p:nvPr/>
        </p:nvSpPr>
        <p:spPr bwMode="auto">
          <a:xfrm>
            <a:off x="2557463" y="565152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เมล็ดพันธุ์แห่งความดี </a:t>
            </a:r>
          </a:p>
        </p:txBody>
      </p:sp>
      <p:sp>
        <p:nvSpPr>
          <p:cNvPr id="1205258" name="Text Box 10"/>
          <p:cNvSpPr txBox="1">
            <a:spLocks noChangeArrowheads="1"/>
          </p:cNvSpPr>
          <p:nvPr/>
        </p:nvSpPr>
        <p:spPr bwMode="auto">
          <a:xfrm>
            <a:off x="584200" y="3721102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เมล็ดพันธุ์แห่งการเรียนรู้</a:t>
            </a:r>
            <a:r>
              <a:rPr lang="th-TH" sz="2800" b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rPr>
              <a:t> </a:t>
            </a:r>
          </a:p>
        </p:txBody>
      </p:sp>
      <p:sp>
        <p:nvSpPr>
          <p:cNvPr id="1205259" name="Text Box 11"/>
          <p:cNvSpPr txBox="1">
            <a:spLocks noChangeArrowheads="1"/>
          </p:cNvSpPr>
          <p:nvPr/>
        </p:nvSpPr>
        <p:spPr bwMode="auto">
          <a:xfrm>
            <a:off x="6207125" y="542927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เมล็ดพันธุ์แห่งความรัก</a:t>
            </a:r>
          </a:p>
        </p:txBody>
      </p:sp>
      <p:sp>
        <p:nvSpPr>
          <p:cNvPr id="381966" name="Line 12"/>
          <p:cNvSpPr>
            <a:spLocks noChangeShapeType="1"/>
          </p:cNvSpPr>
          <p:nvPr/>
        </p:nvSpPr>
        <p:spPr bwMode="auto">
          <a:xfrm flipV="1">
            <a:off x="5999164" y="3073400"/>
            <a:ext cx="249237" cy="6096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81967" name="Line 13"/>
          <p:cNvSpPr>
            <a:spLocks noChangeShapeType="1"/>
          </p:cNvSpPr>
          <p:nvPr/>
        </p:nvSpPr>
        <p:spPr bwMode="auto">
          <a:xfrm flipH="1" flipV="1">
            <a:off x="3543300" y="4860927"/>
            <a:ext cx="1219200" cy="112713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81968" name="Line 14"/>
          <p:cNvSpPr>
            <a:spLocks noChangeShapeType="1"/>
          </p:cNvSpPr>
          <p:nvPr/>
        </p:nvSpPr>
        <p:spPr bwMode="auto">
          <a:xfrm flipH="1" flipV="1">
            <a:off x="4298950" y="3302000"/>
            <a:ext cx="730250" cy="7620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pic>
        <p:nvPicPr>
          <p:cNvPr id="381969" name="Picture 15" descr="b11692845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1993900" cy="299085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81970" name="Picture 16" descr="Love_heart_uidaodjsdsew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819400"/>
            <a:ext cx="16764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71" name="Picture 17" descr="Untitled-2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6" y="-34925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72" name="Picture 18" descr="Untitled-3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14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73" name="Picture 19" descr="df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483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22585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9" y="101602"/>
            <a:ext cx="889317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5" name="WordArt 3"/>
          <p:cNvSpPr>
            <a:spLocks noChangeArrowheads="1" noChangeShapeType="1" noTextEdit="1"/>
          </p:cNvSpPr>
          <p:nvPr/>
        </p:nvSpPr>
        <p:spPr bwMode="auto">
          <a:xfrm>
            <a:off x="-36512" y="549277"/>
            <a:ext cx="8208963" cy="1617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/>
            <a:r>
              <a:rPr lang="th-TH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DilleniaUPC"/>
                <a:cs typeface="DilleniaUPC"/>
              </a:rPr>
              <a:t>คิดดี สำนึกดี ทำดี ประเทศไทยจะมีแต่พัฒนา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DilleniaUPC"/>
              <a:cs typeface="DilleniaUP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000" y="4869162"/>
            <a:ext cx="851547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dirty="0" smtClean="0">
                <a:ln w="31550" cmpd="sng">
                  <a:gradFill>
                    <a:gsLst>
                      <a:gs pos="70000">
                        <a:srgbClr val="B9005C">
                          <a:shade val="50000"/>
                          <a:satMod val="190000"/>
                        </a:srgbClr>
                      </a:gs>
                      <a:gs pos="0">
                        <a:srgbClr val="B9005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B9005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“ทำดี ไม่ต้องเดี๋ยว”</a:t>
            </a:r>
            <a:endParaRPr lang="en-US" sz="13800" dirty="0">
              <a:ln w="31550" cmpd="sng">
                <a:gradFill>
                  <a:gsLst>
                    <a:gs pos="70000">
                      <a:srgbClr val="B9005C">
                        <a:shade val="50000"/>
                        <a:satMod val="190000"/>
                      </a:srgbClr>
                    </a:gs>
                    <a:gs pos="0">
                      <a:srgbClr val="B9005C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B9005C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7503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5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/>
          </p:cNvGraphicFramePr>
          <p:nvPr>
            <p:ph/>
          </p:nvPr>
        </p:nvGraphicFramePr>
        <p:xfrm>
          <a:off x="2144714" y="381000"/>
          <a:ext cx="5018087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ClipArt" r:id="rId3" imgW="2101680" imgH="2286000" progId="">
                  <p:embed/>
                </p:oleObj>
              </mc:Choice>
              <mc:Fallback>
                <p:oleObj name="ClipArt" r:id="rId3" imgW="2101680" imgH="22860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4" y="381000"/>
                        <a:ext cx="5018087" cy="576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3" name="WordArt 3"/>
          <p:cNvSpPr>
            <a:spLocks noChangeArrowheads="1" noChangeShapeType="1" noTextEdit="1"/>
          </p:cNvSpPr>
          <p:nvPr/>
        </p:nvSpPr>
        <p:spPr bwMode="auto">
          <a:xfrm>
            <a:off x="827089" y="1412875"/>
            <a:ext cx="7343775" cy="2808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/>
            <a:r>
              <a:rPr lang="th-TH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DilleniaUPC"/>
                <a:cs typeface="DilleniaUPC"/>
              </a:rPr>
              <a:t>เชิญแลกเปลี่ยนข้อคิดเห็น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DilleniaUPC"/>
              <a:cs typeface="DilleniaUPC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3924301" y="3405190"/>
            <a:ext cx="13684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200">
                <a:solidFill>
                  <a:srgbClr val="00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376318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19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4876800" y="2667000"/>
            <a:ext cx="1295400" cy="566738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800" b="0">
              <a:solidFill>
                <a:srgbClr val="FFFF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444208" y="2780928"/>
            <a:ext cx="19442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228184" y="3140968"/>
            <a:ext cx="17281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85603" y="5818038"/>
            <a:ext cx="837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spc="300" dirty="0" smtClean="0">
                <a:ln w="11430" cmpd="sng">
                  <a:solidFill>
                    <a:srgbClr val="3399FF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3399FF">
                      <a:satMod val="220000"/>
                      <a:alpha val="35000"/>
                    </a:srgbClr>
                  </a:glow>
                </a:effectLst>
              </a:rPr>
              <a:t>การควบคุมความประพฤติของคนในสังคม</a:t>
            </a:r>
            <a:endParaRPr lang="en-US" sz="5400" spc="300" dirty="0">
              <a:ln w="11430" cmpd="sng">
                <a:solidFill>
                  <a:srgbClr val="3399FF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3399FF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244408" y="3140968"/>
            <a:ext cx="51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27985" y="3501008"/>
            <a:ext cx="38164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372200" y="1988840"/>
            <a:ext cx="147616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80364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Oval 27"/>
          <p:cNvSpPr>
            <a:spLocks noChangeArrowheads="1"/>
          </p:cNvSpPr>
          <p:nvPr/>
        </p:nvSpPr>
        <p:spPr bwMode="auto">
          <a:xfrm>
            <a:off x="3132138" y="3284538"/>
            <a:ext cx="1295400" cy="7921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800" b="0">
              <a:solidFill>
                <a:srgbClr val="FFFFCC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25306" name="Oval 26"/>
          <p:cNvSpPr>
            <a:spLocks noChangeArrowheads="1"/>
          </p:cNvSpPr>
          <p:nvPr/>
        </p:nvSpPr>
        <p:spPr bwMode="auto">
          <a:xfrm>
            <a:off x="468313" y="1773238"/>
            <a:ext cx="2374900" cy="13684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800" b="0">
              <a:solidFill>
                <a:srgbClr val="FFFFCC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25282" name="Line 2"/>
          <p:cNvSpPr>
            <a:spLocks noChangeShapeType="1"/>
          </p:cNvSpPr>
          <p:nvPr/>
        </p:nvSpPr>
        <p:spPr bwMode="auto">
          <a:xfrm>
            <a:off x="250825" y="3356992"/>
            <a:ext cx="87137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FFFFCC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25283" name="WordArt 3"/>
          <p:cNvSpPr>
            <a:spLocks noChangeArrowheads="1" noChangeShapeType="1" noTextEdit="1"/>
          </p:cNvSpPr>
          <p:nvPr/>
        </p:nvSpPr>
        <p:spPr bwMode="auto">
          <a:xfrm>
            <a:off x="836613" y="5332413"/>
            <a:ext cx="9842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DilleniaUPC"/>
                <a:cs typeface="DilleniaUPC"/>
              </a:rPr>
              <a:t>กฎ</a:t>
            </a:r>
            <a:endParaRPr lang="en-US" sz="3600" kern="10">
              <a:ln w="9525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25284" name="WordArt 4"/>
          <p:cNvSpPr>
            <a:spLocks noChangeArrowheads="1" noChangeShapeType="1" noTextEdit="1"/>
          </p:cNvSpPr>
          <p:nvPr/>
        </p:nvSpPr>
        <p:spPr bwMode="auto">
          <a:xfrm>
            <a:off x="792163" y="3344863"/>
            <a:ext cx="1493837" cy="96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DilleniaUPC"/>
                <a:cs typeface="DilleniaUPC"/>
              </a:rPr>
              <a:t>กติกา</a:t>
            </a:r>
            <a:endParaRPr lang="en-US" sz="3600" kern="10">
              <a:ln w="9525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25285" name="WordArt 5"/>
          <p:cNvSpPr>
            <a:spLocks noChangeArrowheads="1" noChangeShapeType="1" noTextEdit="1"/>
          </p:cNvSpPr>
          <p:nvPr/>
        </p:nvSpPr>
        <p:spPr bwMode="auto">
          <a:xfrm>
            <a:off x="779463" y="2055813"/>
            <a:ext cx="1722437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DilleniaUPC"/>
                <a:cs typeface="DilleniaUPC"/>
              </a:rPr>
              <a:t>มารยาท</a:t>
            </a:r>
            <a:endParaRPr lang="en-US" sz="3600" kern="10">
              <a:ln w="9525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25286" name="WordArt 6"/>
          <p:cNvSpPr>
            <a:spLocks noChangeArrowheads="1" noChangeShapeType="1" noTextEdit="1"/>
          </p:cNvSpPr>
          <p:nvPr/>
        </p:nvSpPr>
        <p:spPr bwMode="auto">
          <a:xfrm>
            <a:off x="2051720" y="451569"/>
            <a:ext cx="5427663" cy="146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illeniaUPC"/>
                <a:cs typeface="DilleniaUPC"/>
              </a:rPr>
              <a:t>การ</a:t>
            </a:r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illeniaUPC"/>
                <a:cs typeface="DilleniaUPC"/>
              </a:rPr>
              <a:t>ควบคุมความประพฤติของคนในสังคม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2162175" y="5118100"/>
            <a:ext cx="6981825" cy="180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3600" dirty="0">
                <a:solidFill>
                  <a:srgbClr val="FFFFCC"/>
                </a:solidFill>
                <a:latin typeface="DilleniaUPC" pitchFamily="18" charset="-34"/>
              </a:rPr>
              <a:t> </a:t>
            </a:r>
            <a:r>
              <a:rPr lang="th-TH" sz="36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ข้อกำหนดในธรรมชาติที่</a:t>
            </a:r>
            <a:r>
              <a:rPr lang="th-TH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ผู้มีอำนาจ</a:t>
            </a:r>
            <a:r>
              <a:rPr lang="th-TH" sz="36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กำหนดขึ้นตามสภาวะของสังคม เพื่อใช้ </a:t>
            </a:r>
            <a:r>
              <a:rPr lang="th-T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“</a:t>
            </a:r>
            <a:r>
              <a:rPr lang="th-T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บังคับ</a:t>
            </a:r>
            <a:r>
              <a:rPr lang="th-T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”</a:t>
            </a:r>
            <a:r>
              <a:rPr lang="th-T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sz="36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ให้คนในสังคมนั้นประพฤติปฏิบัติอันจะนำมาซึ่ง</a:t>
            </a:r>
            <a:r>
              <a:rPr lang="th-TH" sz="36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ความสงบเรียบร้อยของสังคม</a:t>
            </a:r>
            <a:r>
              <a:rPr lang="th-TH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2508250" y="3394075"/>
            <a:ext cx="6456363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3600" dirty="0">
                <a:solidFill>
                  <a:srgbClr val="FFFFCC"/>
                </a:solidFill>
                <a:latin typeface="DilleniaUPC" pitchFamily="18" charset="-34"/>
              </a:rPr>
              <a:t> </a:t>
            </a:r>
            <a:r>
              <a:rPr lang="th-T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เป็นกฎเกณฑ์ หรือคำแนะนำที่เป็นเงื่อนไขให้คนในสังคมนั้นประพฤติปฏิบัติ เพื่อให้การทำกิจกรรมร่วมกันเป็นไปด้วย</a:t>
            </a:r>
            <a:r>
              <a:rPr lang="th-TH" sz="36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ความราบรื่น </a:t>
            </a:r>
            <a:r>
              <a:rPr lang="th-TH" sz="360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ไม่ละเมิดสิทธิผู้อื่น</a:t>
            </a:r>
            <a:endParaRPr lang="th-TH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</a:endParaRP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2789238" y="1785938"/>
            <a:ext cx="6175375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3600" dirty="0">
                <a:solidFill>
                  <a:srgbClr val="FFFFCC"/>
                </a:solidFill>
                <a:latin typeface="DilleniaUPC" pitchFamily="18" charset="-34"/>
              </a:rPr>
              <a:t> </a:t>
            </a:r>
            <a:r>
              <a:rPr lang="th-TH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ความประพฤติ</a:t>
            </a:r>
            <a:r>
              <a:rPr lang="th-TH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อันพึงปฏิบัติต่อตนเอง ต่อผู้อื่น และต่อสังคม  </a:t>
            </a:r>
            <a:r>
              <a:rPr lang="th-TH" sz="3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เพื่อให้เกิด </a:t>
            </a:r>
            <a:r>
              <a:rPr lang="th-TH" sz="3600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ความ</a:t>
            </a:r>
            <a:r>
              <a:rPr lang="th-TH" sz="360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ดี ความ</a:t>
            </a:r>
            <a:r>
              <a:rPr lang="th-TH" sz="3600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ถูกต้อง</a:t>
            </a:r>
            <a:r>
              <a:rPr lang="th-TH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 </a:t>
            </a:r>
            <a:r>
              <a:rPr lang="th-TH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และ</a:t>
            </a:r>
            <a:r>
              <a:rPr lang="th-TH" sz="36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</a:rPr>
              <a:t>ความเจริญรุ่งเรืองเกษมสุขขึ้นในสังคม</a:t>
            </a:r>
            <a:endParaRPr lang="th-TH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</a:endParaRPr>
          </a:p>
        </p:txBody>
      </p:sp>
      <p:sp>
        <p:nvSpPr>
          <p:cNvPr id="225291" name="WordArt 11"/>
          <p:cNvSpPr>
            <a:spLocks noChangeArrowheads="1" noChangeShapeType="1" noTextEdit="1"/>
          </p:cNvSpPr>
          <p:nvPr/>
        </p:nvSpPr>
        <p:spPr bwMode="auto">
          <a:xfrm rot="2388659">
            <a:off x="6811963" y="646113"/>
            <a:ext cx="2447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>
                <a:ln w="12700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rgbClr val="FF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DilleniaUPC"/>
                <a:cs typeface="DilleniaUPC"/>
              </a:rPr>
              <a:t>กระบวนการมีส่วนร่วม</a:t>
            </a:r>
            <a:endParaRPr lang="en-US" sz="3600" kern="10">
              <a:ln w="12700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solidFill>
                <a:srgbClr val="FF99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DilleniaUPC"/>
              <a:cs typeface="DilleniaUPC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64388" y="2492375"/>
            <a:ext cx="2209800" cy="1311275"/>
            <a:chOff x="4752" y="2544"/>
            <a:chExt cx="1008" cy="826"/>
          </a:xfrm>
        </p:grpSpPr>
        <p:sp>
          <p:nvSpPr>
            <p:cNvPr id="225294" name="AutoShape 14"/>
            <p:cNvSpPr>
              <a:spLocks noChangeArrowheads="1"/>
            </p:cNvSpPr>
            <p:nvPr/>
          </p:nvSpPr>
          <p:spPr bwMode="auto">
            <a:xfrm>
              <a:off x="4860" y="2544"/>
              <a:ext cx="900" cy="826"/>
            </a:xfrm>
            <a:prstGeom prst="leftArrow">
              <a:avLst>
                <a:gd name="adj1" fmla="val 50000"/>
                <a:gd name="adj2" fmla="val 2724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DilleniaUPC" pitchFamily="18" charset="-34"/>
                </a:rPr>
                <a:t>บัวเหนือน้ำ</a:t>
              </a:r>
              <a:endParaRPr lang="th-TH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lleniaUPC" pitchFamily="18" charset="-34"/>
              </a:endParaRPr>
            </a:p>
          </p:txBody>
        </p:sp>
        <p:sp>
          <p:nvSpPr>
            <p:cNvPr id="328734" name="AutoShape 15"/>
            <p:cNvSpPr>
              <a:spLocks noChangeArrowheads="1"/>
            </p:cNvSpPr>
            <p:nvPr/>
          </p:nvSpPr>
          <p:spPr bwMode="auto">
            <a:xfrm>
              <a:off x="4752" y="2832"/>
              <a:ext cx="231" cy="306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419975" y="4149725"/>
            <a:ext cx="1905000" cy="1311275"/>
            <a:chOff x="4752" y="2544"/>
            <a:chExt cx="1008" cy="826"/>
          </a:xfrm>
        </p:grpSpPr>
        <p:sp>
          <p:nvSpPr>
            <p:cNvPr id="225297" name="AutoShape 17"/>
            <p:cNvSpPr>
              <a:spLocks noChangeArrowheads="1"/>
            </p:cNvSpPr>
            <p:nvPr/>
          </p:nvSpPr>
          <p:spPr bwMode="auto">
            <a:xfrm>
              <a:off x="4860" y="2544"/>
              <a:ext cx="900" cy="826"/>
            </a:xfrm>
            <a:prstGeom prst="leftArrow">
              <a:avLst>
                <a:gd name="adj1" fmla="val 50000"/>
                <a:gd name="adj2" fmla="val 2724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DilleniaUPC" pitchFamily="18" charset="-34"/>
                </a:rPr>
                <a:t>บัวปริ่มน้ำ</a:t>
              </a:r>
              <a:endParaRPr lang="th-TH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lleniaUPC" pitchFamily="18" charset="-34"/>
              </a:endParaRPr>
            </a:p>
          </p:txBody>
        </p:sp>
        <p:sp>
          <p:nvSpPr>
            <p:cNvPr id="328732" name="AutoShape 18"/>
            <p:cNvSpPr>
              <a:spLocks noChangeArrowheads="1"/>
            </p:cNvSpPr>
            <p:nvPr/>
          </p:nvSpPr>
          <p:spPr bwMode="auto">
            <a:xfrm>
              <a:off x="4752" y="2832"/>
              <a:ext cx="231" cy="306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467600" y="5805488"/>
            <a:ext cx="1600200" cy="1311275"/>
            <a:chOff x="4752" y="2544"/>
            <a:chExt cx="1008" cy="826"/>
          </a:xfrm>
        </p:grpSpPr>
        <p:sp>
          <p:nvSpPr>
            <p:cNvPr id="225300" name="AutoShape 20"/>
            <p:cNvSpPr>
              <a:spLocks noChangeArrowheads="1"/>
            </p:cNvSpPr>
            <p:nvPr/>
          </p:nvSpPr>
          <p:spPr bwMode="auto">
            <a:xfrm>
              <a:off x="4860" y="2544"/>
              <a:ext cx="900" cy="826"/>
            </a:xfrm>
            <a:prstGeom prst="leftArrow">
              <a:avLst>
                <a:gd name="adj1" fmla="val 50000"/>
                <a:gd name="adj2" fmla="val 2724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DilleniaUPC" pitchFamily="18" charset="-34"/>
                </a:rPr>
                <a:t>บัวใต้น้ำ</a:t>
              </a:r>
              <a:endParaRPr lang="th-TH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lleniaUPC" pitchFamily="18" charset="-34"/>
              </a:endParaRPr>
            </a:p>
          </p:txBody>
        </p:sp>
        <p:sp>
          <p:nvSpPr>
            <p:cNvPr id="328730" name="AutoShape 21"/>
            <p:cNvSpPr>
              <a:spLocks noChangeArrowheads="1"/>
            </p:cNvSpPr>
            <p:nvPr/>
          </p:nvSpPr>
          <p:spPr bwMode="auto">
            <a:xfrm>
              <a:off x="4752" y="2832"/>
              <a:ext cx="231" cy="306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 b="0">
                <a:solidFill>
                  <a:srgbClr val="FFFFCC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882302" y="2643188"/>
            <a:ext cx="1457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sz="3600" dirty="0" smtClean="0">
                <a:solidFill>
                  <a:srgbClr val="FFFF00"/>
                </a:solidFill>
                <a:latin typeface="Times New Roman" pitchFamily="18" charset="0"/>
              </a:rPr>
              <a:t>“คุณธรรม”</a:t>
            </a:r>
            <a:endParaRPr lang="th-TH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303" name="Text Box 23"/>
          <p:cNvSpPr txBox="1">
            <a:spLocks noChangeArrowheads="1"/>
          </p:cNvSpPr>
          <p:nvPr/>
        </p:nvSpPr>
        <p:spPr bwMode="auto">
          <a:xfrm>
            <a:off x="827584" y="4371975"/>
            <a:ext cx="14718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sz="3600" dirty="0" smtClean="0">
                <a:solidFill>
                  <a:srgbClr val="FFFF00"/>
                </a:solidFill>
                <a:latin typeface="Times New Roman" pitchFamily="18" charset="0"/>
              </a:rPr>
              <a:t>“จริยธรรม”</a:t>
            </a:r>
            <a:endParaRPr lang="th-TH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304" name="Text Box 24"/>
          <p:cNvSpPr txBox="1">
            <a:spLocks noChangeArrowheads="1"/>
          </p:cNvSpPr>
          <p:nvPr/>
        </p:nvSpPr>
        <p:spPr bwMode="auto">
          <a:xfrm>
            <a:off x="323528" y="6243638"/>
            <a:ext cx="2018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sz="3600" dirty="0" smtClean="0">
                <a:solidFill>
                  <a:srgbClr val="00FFFF"/>
                </a:solidFill>
                <a:latin typeface="Times New Roman" pitchFamily="18" charset="0"/>
              </a:rPr>
              <a:t>“วินัย/กฎหมาย</a:t>
            </a:r>
            <a:r>
              <a:rPr lang="th-TH" sz="3600" dirty="0">
                <a:solidFill>
                  <a:srgbClr val="00FFFF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225305" name="WordArt 25"/>
          <p:cNvSpPr>
            <a:spLocks noChangeArrowheads="1" noChangeShapeType="1" noTextEdit="1"/>
          </p:cNvSpPr>
          <p:nvPr/>
        </p:nvSpPr>
        <p:spPr bwMode="auto">
          <a:xfrm>
            <a:off x="71438" y="2776538"/>
            <a:ext cx="1116012" cy="804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ชนชั้นนำ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225308" name="Text Box 28"/>
          <p:cNvSpPr txBox="1">
            <a:spLocks noChangeArrowheads="1"/>
          </p:cNvSpPr>
          <p:nvPr/>
        </p:nvSpPr>
        <p:spPr bwMode="auto">
          <a:xfrm>
            <a:off x="1476375" y="3168650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sz="2800" dirty="0" smtClean="0">
                <a:solidFill>
                  <a:srgbClr val="FFC000"/>
                </a:solidFill>
                <a:latin typeface="Times New Roman" pitchFamily="18" charset="0"/>
              </a:rPr>
              <a:t>มาตรฐานจริยธรรม</a:t>
            </a:r>
            <a:endParaRPr lang="th-TH" sz="28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-2118067">
            <a:off x="-207" y="511509"/>
            <a:ext cx="2385236" cy="8514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2800" kern="10" dirty="0" smtClean="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DilleniaUPC"/>
                <a:cs typeface="DilleniaUPC"/>
              </a:rPr>
              <a:t>นิติรัฐ</a:t>
            </a:r>
            <a:endParaRPr lang="en-US" sz="2800" kern="10" dirty="0">
              <a:ln w="19050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5029200" y="5105400"/>
            <a:ext cx="12954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4267200" y="5562600"/>
            <a:ext cx="990600" cy="71913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105400" y="4648200"/>
            <a:ext cx="1158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</a:p>
        </p:txBody>
      </p:sp>
      <p:sp>
        <p:nvSpPr>
          <p:cNvPr id="33" name="WordArt 25"/>
          <p:cNvSpPr>
            <a:spLocks noChangeArrowheads="1" noChangeShapeType="1" noTextEdit="1"/>
          </p:cNvSpPr>
          <p:nvPr/>
        </p:nvSpPr>
        <p:spPr bwMode="auto">
          <a:xfrm>
            <a:off x="2699792" y="44624"/>
            <a:ext cx="3673003" cy="660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“</a:t>
            </a:r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ระเบิดจากข้างใน</a:t>
            </a:r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lleniaUPC"/>
                <a:cs typeface="DilleniaUPC"/>
              </a:rPr>
              <a:t>”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257800" y="2276872"/>
            <a:ext cx="2576513" cy="672703"/>
          </a:xfrm>
          <a:prstGeom prst="ellipse">
            <a:avLst/>
          </a:prstGeom>
          <a:noFill/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346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2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7" grpId="0" animBg="1"/>
      <p:bldP spid="225306" grpId="0" animBg="1"/>
      <p:bldP spid="225282" grpId="0" animBg="1"/>
      <p:bldP spid="225283" grpId="0" animBg="1"/>
      <p:bldP spid="225284" grpId="0" animBg="1"/>
      <p:bldP spid="225285" grpId="0" animBg="1"/>
      <p:bldP spid="225286" grpId="0" animBg="1"/>
      <p:bldP spid="225287" grpId="0" autoUpdateAnimBg="0"/>
      <p:bldP spid="225288" grpId="0" autoUpdateAnimBg="0"/>
      <p:bldP spid="225289" grpId="0" autoUpdateAnimBg="0"/>
      <p:bldP spid="225291" grpId="0" animBg="1"/>
      <p:bldP spid="225302" grpId="0"/>
      <p:bldP spid="225303" grpId="0"/>
      <p:bldP spid="225304" grpId="0"/>
      <p:bldP spid="225305" grpId="0" animBg="1"/>
      <p:bldP spid="29" grpId="0" animBg="1"/>
      <p:bldP spid="30" grpId="0" animBg="1"/>
      <p:bldP spid="31" grpId="0" animBg="1"/>
      <p:bldP spid="32" grpId="0"/>
      <p:bldP spid="3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J02330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1401" y="5949952"/>
            <a:ext cx="1704975" cy="854075"/>
          </a:xfrm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6600" b="1" dirty="0" smtClean="0">
                <a:solidFill>
                  <a:srgbClr val="FFFF00"/>
                </a:solidFill>
                <a:latin typeface="Times New Roman" pitchFamily="18" charset="0"/>
                <a:cs typeface="DilleniaUPC" pitchFamily="18" charset="-34"/>
              </a:rPr>
              <a:t>คุณธรรม </a:t>
            </a:r>
            <a:r>
              <a:rPr lang="en-US" sz="6600" b="1" dirty="0" smtClean="0">
                <a:solidFill>
                  <a:srgbClr val="FFFF00"/>
                </a:solidFill>
                <a:latin typeface="EucrosiaUPC" pitchFamily="18" charset="-34"/>
                <a:cs typeface="EucrosiaUPC" pitchFamily="18" charset="-34"/>
              </a:rPr>
              <a:t>(Virtue)</a:t>
            </a:r>
            <a:endParaRPr lang="th-TH" sz="6600" b="1" dirty="0" smtClean="0">
              <a:solidFill>
                <a:srgbClr val="FFFF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12" y="1412777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 smtClean="0">
                <a:solidFill>
                  <a:srgbClr val="FFCCFF"/>
                </a:solidFill>
              </a:rPr>
              <a:t>   </a:t>
            </a:r>
            <a:r>
              <a:rPr lang="th-TH" sz="48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48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คุณธรรม </a:t>
            </a:r>
            <a:r>
              <a:rPr lang="th-TH" sz="48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 ความดีที่มีอยู่ในใจ</a:t>
            </a:r>
            <a:r>
              <a:rPr lang="th-TH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ที่ทำให้เกิดผลดีต่อผู้อื่น </a:t>
            </a:r>
            <a:r>
              <a:rPr lang="th-TH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 </a:t>
            </a:r>
            <a:r>
              <a:rPr lang="th-TH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th-T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ดีมี</a:t>
            </a:r>
            <a:r>
              <a:rPr lang="th-TH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คุณธรรมต้อง ซื่อสัตย์</a:t>
            </a:r>
            <a:r>
              <a:rPr lang="th-T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สุจริต </a:t>
            </a:r>
            <a:r>
              <a:rPr lang="th-TH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คิดดี พูดดี ทำดี </a:t>
            </a:r>
            <a:r>
              <a:rPr lang="th-TH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คิด</a:t>
            </a:r>
            <a:r>
              <a:rPr lang="th-T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ตรง พูดตรง ทำตรง ทั้งต่อหน้าและลับหลัง ไม่</a:t>
            </a:r>
            <a:r>
              <a:rPr lang="th-TH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พลิกพริ้ว</a:t>
            </a:r>
            <a:r>
              <a:rPr lang="th-T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ในคำพูดและการกระทำ </a:t>
            </a:r>
            <a:r>
              <a:rPr lang="th-TH" sz="48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รวมถึงต้องมี</a:t>
            </a:r>
            <a:r>
              <a:rPr lang="th-TH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เมตตาช่วยเหลือผู้ตกทุกข์ได้ยาก</a:t>
            </a:r>
            <a:r>
              <a:rPr lang="th-TH" sz="48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ที่สำคัญ </a:t>
            </a:r>
            <a:r>
              <a:rPr lang="th-TH" sz="48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ต้องไม่เบียดเบียนคนอื่น ไม่คดโกง ไม่ข่มเหงผู้ที่อ่อนแอกว่าหรือผู้หญิง </a:t>
            </a:r>
            <a:r>
              <a:rPr lang="th-TH" sz="4800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ไม่ฉ้อราษฎร์บังหลวง และไม่ทำ</a:t>
            </a:r>
            <a:r>
              <a:rPr lang="th-TH" sz="4800" u="sng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ทุจริต</a:t>
            </a:r>
            <a:r>
              <a:rPr lang="th-TH" sz="48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th-TH" sz="480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5" y="908722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FFFFFF"/>
                </a:solidFill>
              </a:rPr>
              <a:t>พล.อ. เปรม ติณสูรานนท์, ปาฐกถา 3 เม.ย.55</a:t>
            </a:r>
            <a:endParaRPr lang="th-TH" sz="24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5576" y="2132856"/>
            <a:ext cx="8208912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868144" y="2132856"/>
            <a:ext cx="2736304" cy="792088"/>
          </a:xfrm>
          <a:prstGeom prst="ellipse">
            <a:avLst/>
          </a:prstGeom>
          <a:noFill/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7505" y="3501008"/>
            <a:ext cx="6796136" cy="0"/>
          </a:xfrm>
          <a:prstGeom prst="line">
            <a:avLst/>
          </a:prstGeom>
          <a:ln w="5715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63688" y="5589240"/>
            <a:ext cx="73803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dirty="0" smtClean="0">
                <a:ln w="31550" cmpd="sng">
                  <a:gradFill>
                    <a:gsLst>
                      <a:gs pos="70000">
                        <a:srgbClr val="2DB9B9">
                          <a:shade val="50000"/>
                          <a:satMod val="190000"/>
                        </a:srgbClr>
                      </a:gs>
                      <a:gs pos="0">
                        <a:srgbClr val="2DB9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“ทำความดีด้วยตนเอง”</a:t>
            </a:r>
            <a:endParaRPr lang="en-US" sz="9600" dirty="0">
              <a:ln w="31550" cmpd="sng">
                <a:gradFill>
                  <a:gsLst>
                    <a:gs pos="70000">
                      <a:srgbClr val="2DB9B9">
                        <a:shade val="50000"/>
                        <a:satMod val="190000"/>
                      </a:srgbClr>
                    </a:gs>
                    <a:gs pos="0">
                      <a:srgbClr val="2DB9B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092281" y="3501008"/>
            <a:ext cx="1710952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9512" y="4221088"/>
            <a:ext cx="3528392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707904" y="4149080"/>
            <a:ext cx="3267744" cy="1008112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281" y="716503"/>
            <a:ext cx="7592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th-TH" sz="72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การทำความดีจากจิตใจของตน</a:t>
            </a:r>
            <a:r>
              <a:rPr lang="en-US" sz="72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en-US" sz="720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588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2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J02330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1401" y="5949952"/>
            <a:ext cx="1704975" cy="854075"/>
          </a:xfrm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6600" b="1" dirty="0" smtClean="0">
                <a:solidFill>
                  <a:srgbClr val="FFFF00"/>
                </a:solidFill>
                <a:latin typeface="Times New Roman" pitchFamily="18" charset="0"/>
                <a:cs typeface="DilleniaUPC" pitchFamily="18" charset="-34"/>
              </a:rPr>
              <a:t>จริยธรรม </a:t>
            </a:r>
            <a:r>
              <a:rPr lang="en-US" sz="6600" b="1" dirty="0" smtClean="0">
                <a:solidFill>
                  <a:srgbClr val="FFFF00"/>
                </a:solidFill>
                <a:latin typeface="DilleniaUPC" pitchFamily="18" charset="-34"/>
                <a:cs typeface="DilleniaUPC" pitchFamily="18" charset="-34"/>
              </a:rPr>
              <a:t>(Ethic)</a:t>
            </a:r>
            <a:endParaRPr lang="th-TH" sz="6600" b="1" dirty="0" smtClean="0">
              <a:solidFill>
                <a:srgbClr val="FFFF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454546" y="1591049"/>
            <a:ext cx="85819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th-TH" sz="54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จริยธรรม </a:t>
            </a:r>
            <a:r>
              <a:rPr lang="th-TH" sz="5400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หมายถึง ความประพฤติทางกายและ</a:t>
            </a:r>
            <a:r>
              <a:rPr lang="th-TH" sz="54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วาจาที่</a:t>
            </a:r>
            <a:r>
              <a:rPr lang="th-TH" sz="5400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แสดงออกถึงธรรมะที่มีอยู่ในใจ </a:t>
            </a:r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ซึ่งท่านได้สรุปความแตกต่าง</a:t>
            </a:r>
            <a:r>
              <a:rPr lang="th-TH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ของคุณธรรม</a:t>
            </a:r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และจริยธรรมว่า </a:t>
            </a:r>
            <a:r>
              <a:rPr lang="th-TH" sz="5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คุณธรรมเป็นธรรมะที่</a:t>
            </a:r>
            <a:r>
              <a:rPr lang="th-TH" sz="540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ควบคุม</a:t>
            </a:r>
            <a:r>
              <a:rPr lang="th-TH" sz="5400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พฤติกรรมทาง</a:t>
            </a:r>
            <a:r>
              <a:rPr lang="th-TH" sz="540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กาย วาจา และใจ</a:t>
            </a:r>
            <a:r>
              <a:rPr lang="th-TH" sz="5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5400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ส่วน</a:t>
            </a:r>
            <a:r>
              <a:rPr lang="th-TH" sz="5400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จริยธรรมไม่สามารถ</a:t>
            </a:r>
            <a:r>
              <a:rPr lang="th-TH" sz="5400" u="sng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ควบคุม  จิตใจได้ควบคุม</a:t>
            </a:r>
            <a:r>
              <a:rPr lang="th-TH" sz="5400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ได้แต่เพียงวาจาและกาย</a:t>
            </a:r>
            <a:r>
              <a:rPr lang="th-TH" sz="5400" u="sng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เท่านั้น</a:t>
            </a:r>
            <a:r>
              <a:rPr lang="th-TH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th-TH" sz="5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836714"/>
            <a:ext cx="3876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55577" y="2276872"/>
            <a:ext cx="7704856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9553" y="3140968"/>
            <a:ext cx="6192688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635896" y="2420888"/>
            <a:ext cx="1368152" cy="936104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1561" y="4797152"/>
            <a:ext cx="7920880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3" y="5589240"/>
            <a:ext cx="2088232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63888" y="5589240"/>
            <a:ext cx="15121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7704" y="6453336"/>
            <a:ext cx="655272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1600" y="880844"/>
            <a:ext cx="73448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600" dirty="0" smtClean="0">
                <a:ln w="31550" cmpd="sng">
                  <a:gradFill>
                    <a:gsLst>
                      <a:gs pos="70000">
                        <a:srgbClr val="2DB9B9">
                          <a:shade val="50000"/>
                          <a:satMod val="190000"/>
                        </a:srgbClr>
                      </a:gs>
                      <a:gs pos="0">
                        <a:srgbClr val="2DB9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คำแนะนำ ตักเตือน ให้ประพฤติดี</a:t>
            </a:r>
            <a:endParaRPr lang="en-US" sz="6600" dirty="0">
              <a:ln w="31550" cmpd="sng">
                <a:gradFill>
                  <a:gsLst>
                    <a:gs pos="70000">
                      <a:srgbClr val="2DB9B9">
                        <a:shade val="50000"/>
                        <a:satMod val="190000"/>
                      </a:srgbClr>
                    </a:gs>
                    <a:gs pos="0">
                      <a:srgbClr val="2DB9B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2534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 build="allAtOnce"/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1" y="260649"/>
            <a:ext cx="871296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“...ท่านทั้งหลาย ซึ่งมีความรู้ ความคิด สติปัญญา สามารถที่จะสร้างประโยชน์ต่างๆ ได้พร้อมมูลอยู่นี้ </a:t>
            </a:r>
            <a:r>
              <a:rPr lang="th-TH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ถ้าขาดวินัย ก็อาจปล่อยตัว ปล่อยใจ ให้เป็นไป</a:t>
            </a:r>
            <a:r>
              <a:rPr lang="th-TH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ตามความสะดวกสบาย</a:t>
            </a:r>
            <a:r>
              <a:rPr lang="th-TH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ทำให้สูญเสียประโยชน์ที่พึงได้ไปเปล่าๆ </a:t>
            </a:r>
            <a:r>
              <a:rPr lang="th-TH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เท่ากับได้</a:t>
            </a:r>
            <a:r>
              <a:rPr lang="th-TH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เบียดเบียน</a:t>
            </a:r>
            <a:r>
              <a:rPr lang="th-TH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ทำลายตนเองและทำลายผู้อื่น</a:t>
            </a:r>
            <a:r>
              <a:rPr lang="th-TH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ให้เสียหายด้วยอย่างน่าตำหนิที่สุด เพราะฉะนั้น จึง</a:t>
            </a:r>
            <a:r>
              <a:rPr lang="th-TH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จำเป็นที่ทุกคนจะต้อง</a:t>
            </a:r>
            <a:r>
              <a:rPr lang="th-TH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ใช้วินัยบังคับ คือ บังคับให้ทำความดี </a:t>
            </a:r>
            <a:r>
              <a:rPr lang="th-TH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ความเจริญ ให้แก่ตน และเผื่อแผ่ความคิดความเจริญนั้น แก่ผู้อื่นพร้อมกันไปด้วย</a:t>
            </a:r>
            <a:r>
              <a:rPr lang="th-TH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...”</a:t>
            </a:r>
          </a:p>
          <a:p>
            <a:endParaRPr lang="th-TH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th-TH" sz="3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พระบรมราโชวาทพระบาทสมเด็จพระเจ้าอยู่หัว</a:t>
            </a:r>
          </a:p>
          <a:p>
            <a:r>
              <a:rPr lang="th-TH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ในพิธีพระราชทานปริญญาบัตรมหาวิทยาลัยรามคำแหง</a:t>
            </a:r>
          </a:p>
          <a:p>
            <a:r>
              <a:rPr lang="th-TH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๒๐ ธันวาคม ๒๕๒๐</a:t>
            </a:r>
          </a:p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43608" y="3186976"/>
            <a:ext cx="4824536" cy="792088"/>
          </a:xfrm>
          <a:prstGeom prst="ellipse">
            <a:avLst/>
          </a:prstGeom>
          <a:noFill/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99792" y="2132856"/>
            <a:ext cx="1512168" cy="648072"/>
          </a:xfrm>
          <a:prstGeom prst="ellipse">
            <a:avLst/>
          </a:prstGeom>
          <a:noFill/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h-TH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99992" y="1412776"/>
            <a:ext cx="406845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23529" y="1988840"/>
            <a:ext cx="43924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79513" y="4365104"/>
            <a:ext cx="8784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800" dirty="0" smtClean="0">
                <a:ln w="31550" cmpd="sng">
                  <a:gradFill>
                    <a:gsLst>
                      <a:gs pos="70000">
                        <a:srgbClr val="2DB9B9">
                          <a:shade val="50000"/>
                          <a:satMod val="190000"/>
                        </a:srgbClr>
                      </a:gs>
                      <a:gs pos="0">
                        <a:srgbClr val="2DB9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“วินัย </a:t>
            </a:r>
            <a:r>
              <a:rPr lang="en-US" sz="8800" dirty="0" smtClean="0">
                <a:ln w="31550" cmpd="sng">
                  <a:gradFill>
                    <a:gsLst>
                      <a:gs pos="70000">
                        <a:srgbClr val="2DB9B9">
                          <a:shade val="50000"/>
                          <a:satMod val="190000"/>
                        </a:srgbClr>
                      </a:gs>
                      <a:gs pos="0">
                        <a:srgbClr val="2DB9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r>
              <a:rPr lang="th-TH" sz="8800" dirty="0" smtClean="0">
                <a:ln w="31550" cmpd="sng">
                  <a:gradFill>
                    <a:gsLst>
                      <a:gs pos="70000">
                        <a:srgbClr val="2DB9B9">
                          <a:shade val="50000"/>
                          <a:satMod val="190000"/>
                        </a:srgbClr>
                      </a:gs>
                      <a:gs pos="0">
                        <a:srgbClr val="2DB9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บังคับให้คนทำดี”</a:t>
            </a:r>
            <a:endParaRPr lang="en-US" sz="8800" dirty="0">
              <a:ln w="31550" cmpd="sng">
                <a:gradFill>
                  <a:gsLst>
                    <a:gs pos="70000">
                      <a:srgbClr val="2DB9B9">
                        <a:shade val="50000"/>
                        <a:satMod val="190000"/>
                      </a:srgbClr>
                    </a:gs>
                    <a:gs pos="0">
                      <a:srgbClr val="2DB9B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erene">
  <a:themeElements>
    <a:clrScheme name="1_Serene 1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E1B7B7"/>
      </a:accent1>
      <a:accent2>
        <a:srgbClr val="B3E1B3"/>
      </a:accent2>
      <a:accent3>
        <a:srgbClr val="D1DBD1"/>
      </a:accent3>
      <a:accent4>
        <a:srgbClr val="2A2A2A"/>
      </a:accent4>
      <a:accent5>
        <a:srgbClr val="EED8D8"/>
      </a:accent5>
      <a:accent6>
        <a:srgbClr val="A2CCA2"/>
      </a:accent6>
      <a:hlink>
        <a:srgbClr val="BDD7E5"/>
      </a:hlink>
      <a:folHlink>
        <a:srgbClr val="D2AAD2"/>
      </a:folHlink>
    </a:clrScheme>
    <a:fontScheme name="1_Seren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lnDef>
  </a:objectDefaults>
  <a:extraClrSchemeLst>
    <a:extraClrScheme>
      <a:clrScheme name="1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Fireball">
  <a:themeElements>
    <a:clrScheme name="1_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1_Fireball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howeet theme (white grey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ARKLE">
  <a:themeElements>
    <a:clrScheme name="SPARKLE.POT 1">
      <a:dk1>
        <a:srgbClr val="000000"/>
      </a:dk1>
      <a:lt1>
        <a:srgbClr val="DDDDDD"/>
      </a:lt1>
      <a:dk2>
        <a:srgbClr val="0000FF"/>
      </a:dk2>
      <a:lt2>
        <a:srgbClr val="00CCCC"/>
      </a:lt2>
      <a:accent1>
        <a:srgbClr val="B2B2B2"/>
      </a:accent1>
      <a:accent2>
        <a:srgbClr val="FF9933"/>
      </a:accent2>
      <a:accent3>
        <a:srgbClr val="AAAAFF"/>
      </a:accent3>
      <a:accent4>
        <a:srgbClr val="BDBDBD"/>
      </a:accent4>
      <a:accent5>
        <a:srgbClr val="D5D5D5"/>
      </a:accent5>
      <a:accent6>
        <a:srgbClr val="E78A2D"/>
      </a:accent6>
      <a:hlink>
        <a:srgbClr val="CC00CC"/>
      </a:hlink>
      <a:folHlink>
        <a:srgbClr val="9999FF"/>
      </a:folHlink>
    </a:clrScheme>
    <a:fontScheme name="SPARKLE.POT">
      <a:majorFont>
        <a:latin typeface="BrowalliaUPC"/>
        <a:ea typeface=""/>
        <a:cs typeface=""/>
      </a:majorFont>
      <a:minorFont>
        <a:latin typeface="BrowalliaUP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itchFamily="18" charset="-34"/>
          </a:defRPr>
        </a:defPPr>
      </a:lstStyle>
    </a:lnDef>
  </a:objectDefaults>
  <a:extraClrSchemeLst>
    <a:extraClrScheme>
      <a:clrScheme name="SPARKLE.POT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.POT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7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PULSE">
  <a:themeElements>
    <a:clrScheme name="2_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2_PULS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การออกแบบเริ่มต้น">
  <a:themeElements>
    <a:clrScheme name="1_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6_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1_Seren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8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การออกแบบเริ่มต้น">
  <a:themeElements>
    <a:clrScheme name="1_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PARKLE">
  <a:themeElements>
    <a:clrScheme name="SPARKLE.POT 1">
      <a:dk1>
        <a:srgbClr val="000000"/>
      </a:dk1>
      <a:lt1>
        <a:srgbClr val="DDDDDD"/>
      </a:lt1>
      <a:dk2>
        <a:srgbClr val="0000FF"/>
      </a:dk2>
      <a:lt2>
        <a:srgbClr val="00CCCC"/>
      </a:lt2>
      <a:accent1>
        <a:srgbClr val="B2B2B2"/>
      </a:accent1>
      <a:accent2>
        <a:srgbClr val="FF9933"/>
      </a:accent2>
      <a:accent3>
        <a:srgbClr val="AAAAFF"/>
      </a:accent3>
      <a:accent4>
        <a:srgbClr val="BDBDBD"/>
      </a:accent4>
      <a:accent5>
        <a:srgbClr val="D5D5D5"/>
      </a:accent5>
      <a:accent6>
        <a:srgbClr val="E78A2D"/>
      </a:accent6>
      <a:hlink>
        <a:srgbClr val="CC00CC"/>
      </a:hlink>
      <a:folHlink>
        <a:srgbClr val="9999FF"/>
      </a:folHlink>
    </a:clrScheme>
    <a:fontScheme name="SPARKLE.POT">
      <a:majorFont>
        <a:latin typeface="BrowalliaUPC"/>
        <a:ea typeface=""/>
        <a:cs typeface=""/>
      </a:majorFont>
      <a:minorFont>
        <a:latin typeface="BrowalliaUP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itchFamily="18" charset="-34"/>
          </a:defRPr>
        </a:defPPr>
      </a:lstStyle>
    </a:lnDef>
  </a:objectDefaults>
  <a:extraClrSchemeLst>
    <a:extraClrScheme>
      <a:clrScheme name="SPARKLE.POT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.POT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DilleniaUPC" pitchFamily="18" charset="-34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Designs\high voltage.pot</Template>
  <TotalTime>7242</TotalTime>
  <Words>2630</Words>
  <Application>Microsoft Office PowerPoint</Application>
  <PresentationFormat>On-screen Show (4:3)</PresentationFormat>
  <Paragraphs>313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73" baseType="lpstr">
      <vt:lpstr>PULSE</vt:lpstr>
      <vt:lpstr>SPARKLE</vt:lpstr>
      <vt:lpstr>2_Ocean</vt:lpstr>
      <vt:lpstr>8_Mountain Top</vt:lpstr>
      <vt:lpstr>1_การออกแบบเริ่มต้น</vt:lpstr>
      <vt:lpstr>1_SPARKLE</vt:lpstr>
      <vt:lpstr>12_PULSE</vt:lpstr>
      <vt:lpstr>6_PULSE</vt:lpstr>
      <vt:lpstr>15_Mountain Top</vt:lpstr>
      <vt:lpstr>3_Serene</vt:lpstr>
      <vt:lpstr>13_PULSE</vt:lpstr>
      <vt:lpstr>3_Glass Layers</vt:lpstr>
      <vt:lpstr>3_Fireball</vt:lpstr>
      <vt:lpstr>1_Mountain Top</vt:lpstr>
      <vt:lpstr>1_Soaring</vt:lpstr>
      <vt:lpstr>Showeet theme (white grey bkgd)</vt:lpstr>
      <vt:lpstr>1_Showeet theme (white bkgd)</vt:lpstr>
      <vt:lpstr>11_Mountain Top</vt:lpstr>
      <vt:lpstr>4_Office Theme</vt:lpstr>
      <vt:lpstr>12_Mountain Top</vt:lpstr>
      <vt:lpstr>3_Office Theme</vt:lpstr>
      <vt:lpstr>7_PULSE</vt:lpstr>
      <vt:lpstr>8_PULSE</vt:lpstr>
      <vt:lpstr>3_การออกแบบเริ่มต้น</vt:lpstr>
      <vt:lpstr>6_high voltage</vt:lpstr>
      <vt:lpstr>1_Serene</vt:lpstr>
      <vt:lpstr>18_Mountain Top</vt:lpstr>
      <vt:lpstr>ClipArt</vt:lpstr>
      <vt:lpstr>การส่งเสริมคุณธรรม พอเพียง วินัย สุจริต จิตอาสา ตามหลักการระเบิดจากข้างในปี ๒๕๖๑</vt:lpstr>
      <vt:lpstr>PowerPoint Presentation</vt:lpstr>
      <vt:lpstr>หลักของการ “ครองตน”</vt:lpstr>
      <vt:lpstr>PowerPoint Presentation</vt:lpstr>
      <vt:lpstr>PowerPoint Presentation</vt:lpstr>
      <vt:lpstr>PowerPoint Presentation</vt:lpstr>
      <vt:lpstr>คุณธรรม (Virtue)</vt:lpstr>
      <vt:lpstr>จริยธรรม (Ethic)</vt:lpstr>
      <vt:lpstr>PowerPoint Presentation</vt:lpstr>
      <vt:lpstr>พันธกิจของผู้นำองค์กร</vt:lpstr>
      <vt:lpstr>คุณธรรม - จริยธรรม</vt:lpstr>
      <vt:lpstr>PowerPoint Presentation</vt:lpstr>
      <vt:lpstr>ความเป็นมนุษย์ที่สมบูรณ์</vt:lpstr>
      <vt:lpstr>สัปปุริสธรรม ๗ (สัตบุรุษ)</vt:lpstr>
      <vt:lpstr>PowerPoint Presentation</vt:lpstr>
      <vt:lpstr>PowerPoint Presentation</vt:lpstr>
      <vt:lpstr>PowerPoint Presentation</vt:lpstr>
      <vt:lpstr>แนวพระราชดำริในการดำเนินชีวิตแบบพอเพียง</vt:lpstr>
      <vt:lpstr>การนำปรัชญาของเศรษฐกิจพอเพียงไปปฏิบัติ</vt:lpstr>
      <vt:lpstr>อนาคตประเทศไทย ปี ๒๕๗๙</vt:lpstr>
      <vt:lpstr>ด้านการพัฒนาคุณภาพและเสริมสร้างศักยภาพของคน</vt:lpstr>
      <vt:lpstr>“คุณค่า” (Value)</vt:lpstr>
      <vt:lpstr>PowerPoint Presentation</vt:lpstr>
      <vt:lpstr>การสร้างคุณธรรม (Virtue)</vt:lpstr>
      <vt:lpstr>PowerPoint Presentation</vt:lpstr>
      <vt:lpstr>                  รู้ รัก สามัคคี</vt:lpstr>
      <vt:lpstr>ค่านิยมของคนเวียดนาม</vt:lpstr>
      <vt:lpstr>พรหมวิหาร ๔</vt:lpstr>
      <vt:lpstr>อิทธิบาท ๔</vt:lpstr>
      <vt:lpstr>สังคหวัตถุ ๔</vt:lpstr>
      <vt:lpstr>ธรรมของกษัตริย์ “ทศพิธราชธรรม”</vt:lpstr>
      <vt:lpstr>PowerPoint Presentation</vt:lpstr>
      <vt:lpstr>PowerPoint Presentation</vt:lpstr>
      <vt:lpstr>ปรัชญาทางสังคมของโสเครติส/Plato</vt:lpstr>
      <vt:lpstr>PowerPoint Presentation</vt:lpstr>
      <vt:lpstr>PowerPoint Presentation</vt:lpstr>
      <vt:lpstr>PowerPoint Presentation</vt:lpstr>
      <vt:lpstr>ผลของ “ระเบิดจากข้างใน”</vt:lpstr>
      <vt:lpstr>PowerPoint Presentation</vt:lpstr>
      <vt:lpstr>PowerPoint Presentation</vt:lpstr>
      <vt:lpstr>สรุปแนวคิดในการปลูกฝังคุณธรรมจริยธรรม</vt:lpstr>
      <vt:lpstr>สรุปแนวคิดแผนแม่บทส่งเสริมคุณธรรมแห่งชาติ</vt:lpstr>
      <vt:lpstr>PowerPoint Presentation</vt:lpstr>
      <vt:lpstr>PowerPoint Presentation</vt:lpstr>
      <vt:lpstr>PowerPoint Presentation</vt:lpstr>
    </vt:vector>
  </TitlesOfParts>
  <Company>ThinkPad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IBM</dc:creator>
  <cp:lastModifiedBy>Administrator</cp:lastModifiedBy>
  <cp:revision>671</cp:revision>
  <dcterms:created xsi:type="dcterms:W3CDTF">2002-06-23T08:17:56Z</dcterms:created>
  <dcterms:modified xsi:type="dcterms:W3CDTF">2018-01-31T16:10:02Z</dcterms:modified>
</cp:coreProperties>
</file>