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60" r:id="rId5"/>
    <p:sldId id="389" r:id="rId6"/>
    <p:sldId id="261" r:id="rId7"/>
    <p:sldId id="262" r:id="rId8"/>
    <p:sldId id="355" r:id="rId9"/>
    <p:sldId id="263" r:id="rId10"/>
    <p:sldId id="383" r:id="rId11"/>
    <p:sldId id="386" r:id="rId12"/>
    <p:sldId id="387" r:id="rId13"/>
    <p:sldId id="388" r:id="rId14"/>
    <p:sldId id="264" r:id="rId15"/>
    <p:sldId id="390" r:id="rId16"/>
    <p:sldId id="370" r:id="rId17"/>
    <p:sldId id="265" r:id="rId18"/>
    <p:sldId id="392" r:id="rId19"/>
    <p:sldId id="357" r:id="rId20"/>
    <p:sldId id="372" r:id="rId21"/>
    <p:sldId id="373" r:id="rId22"/>
    <p:sldId id="374" r:id="rId23"/>
    <p:sldId id="375" r:id="rId24"/>
    <p:sldId id="376" r:id="rId25"/>
    <p:sldId id="267" r:id="rId26"/>
    <p:sldId id="268" r:id="rId27"/>
    <p:sldId id="269" r:id="rId28"/>
    <p:sldId id="377" r:id="rId29"/>
    <p:sldId id="378" r:id="rId30"/>
    <p:sldId id="379" r:id="rId31"/>
    <p:sldId id="380" r:id="rId32"/>
    <p:sldId id="381" r:id="rId33"/>
    <p:sldId id="382" r:id="rId34"/>
  </p:sldIdLst>
  <p:sldSz cx="12192000" cy="6858000"/>
  <p:notesSz cx="6888163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>
        <p:scale>
          <a:sx n="66" d="100"/>
          <a:sy n="66" d="100"/>
        </p:scale>
        <p:origin x="-1086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0E592423-A621-4788-B5B0-F756FBE160B4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0168FA0C-6B5F-484A-B361-1E4AEDD850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3807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9805186-009F-41E6-B702-09B800DB5A36}" type="datetimeFigureOut">
              <a:rPr lang="th-TH" smtClean="0"/>
              <a:t>10/09/62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62A4C91-EDC5-489A-B269-CC9A6FEAB0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96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4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6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59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7173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32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4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74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6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8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1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2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1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0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3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36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microsoft.com/office/2007/relationships/hdphoto" Target="../media/hdphoto8.wdp"/><Relationship Id="rId4" Type="http://schemas.openxmlformats.org/officeDocument/2006/relationships/image" Target="../media/image26.jp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microsoft.com/office/2007/relationships/hdphoto" Target="../media/hdphoto9.wdp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6.jpeg"/><Relationship Id="rId7" Type="http://schemas.openxmlformats.org/officeDocument/2006/relationships/image" Target="../media/image38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microsoft.com/office/2007/relationships/hdphoto" Target="../media/hdphoto10.wdp"/><Relationship Id="rId9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3.jpg"/><Relationship Id="rId7" Type="http://schemas.openxmlformats.org/officeDocument/2006/relationships/image" Target="../media/image4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5.jpeg"/><Relationship Id="rId4" Type="http://schemas.openxmlformats.org/officeDocument/2006/relationships/image" Target="../media/image44.jpg"/><Relationship Id="rId9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narathiwat54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1.jpg"/><Relationship Id="rId7" Type="http://schemas.microsoft.com/office/2007/relationships/hdphoto" Target="../media/hdphoto19.wdp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microsoft.com/office/2007/relationships/hdphoto" Target="../media/hdphoto18.wdp"/><Relationship Id="rId10" Type="http://schemas.microsoft.com/office/2007/relationships/hdphoto" Target="../media/hdphoto20.wdp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microsoft.com/office/2007/relationships/hdphoto" Target="../media/hdphoto21.wdp"/><Relationship Id="rId7" Type="http://schemas.microsoft.com/office/2007/relationships/hdphoto" Target="../media/hdphoto2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g"/><Relationship Id="rId9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G"/><Relationship Id="rId7" Type="http://schemas.openxmlformats.org/officeDocument/2006/relationships/image" Target="../media/image76.jpeg"/><Relationship Id="rId12" Type="http://schemas.openxmlformats.org/officeDocument/2006/relationships/image" Target="../media/image8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jpeg"/><Relationship Id="rId4" Type="http://schemas.openxmlformats.org/officeDocument/2006/relationships/image" Target="../media/image74.jpeg"/><Relationship Id="rId9" Type="http://schemas.microsoft.com/office/2007/relationships/hdphoto" Target="../media/hdphoto2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83.jpg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12" Type="http://schemas.microsoft.com/office/2007/relationships/hdphoto" Target="../media/hdphoto30.wdp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11" Type="http://schemas.openxmlformats.org/officeDocument/2006/relationships/image" Target="../media/image89.jpeg"/><Relationship Id="rId5" Type="http://schemas.openxmlformats.org/officeDocument/2006/relationships/image" Target="../media/image86.jpe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1.jpg"/><Relationship Id="rId7" Type="http://schemas.openxmlformats.org/officeDocument/2006/relationships/image" Target="../media/image94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microsoft.com/office/2007/relationships/hdphoto" Target="../media/hdphoto31.wdp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1.jpg"/><Relationship Id="rId3" Type="http://schemas.microsoft.com/office/2007/relationships/hdphoto" Target="../media/hdphoto32.wdp"/><Relationship Id="rId7" Type="http://schemas.openxmlformats.org/officeDocument/2006/relationships/image" Target="../media/image21.jpg"/><Relationship Id="rId12" Type="http://schemas.openxmlformats.org/officeDocument/2006/relationships/image" Target="../media/image100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microsoft.com/office/2007/relationships/hdphoto" Target="../media/hdphoto34.wdp"/><Relationship Id="rId5" Type="http://schemas.openxmlformats.org/officeDocument/2006/relationships/image" Target="../media/image17.jpg"/><Relationship Id="rId10" Type="http://schemas.openxmlformats.org/officeDocument/2006/relationships/image" Target="../media/image99.jpeg"/><Relationship Id="rId4" Type="http://schemas.openxmlformats.org/officeDocument/2006/relationships/image" Target="../media/image97.jpg"/><Relationship Id="rId9" Type="http://schemas.microsoft.com/office/2007/relationships/hdphoto" Target="../media/hdphoto3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microsoft.com/office/2007/relationships/hdphoto" Target="../media/hdphoto3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microsoft.com/office/2007/relationships/hdphoto" Target="../media/hdphoto36.wdp"/><Relationship Id="rId7" Type="http://schemas.microsoft.com/office/2007/relationships/hdphoto" Target="../media/hdphoto37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10" Type="http://schemas.openxmlformats.org/officeDocument/2006/relationships/image" Target="../media/image111.jpg"/><Relationship Id="rId4" Type="http://schemas.openxmlformats.org/officeDocument/2006/relationships/image" Target="../media/image73.JPG"/><Relationship Id="rId9" Type="http://schemas.openxmlformats.org/officeDocument/2006/relationships/image" Target="../media/image1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55.jpg"/><Relationship Id="rId4" Type="http://schemas.openxmlformats.org/officeDocument/2006/relationships/image" Target="../media/image11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7.jpg"/><Relationship Id="rId7" Type="http://schemas.microsoft.com/office/2007/relationships/hdphoto" Target="../media/hdphoto38.wdp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C021A4-9693-4A39-BBFD-877F153DD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747" y="2872811"/>
            <a:ext cx="9170503" cy="23876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th-TH" sz="72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สำนักงานวัฒนธรรมจังหวัด</a:t>
            </a:r>
            <a:r>
              <a:rPr lang="th-TH" sz="72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นราธิวาส</a:t>
            </a:r>
            <a:r>
              <a:rPr lang="th-TH" sz="7200" b="1" dirty="0">
                <a:effectLst>
                  <a:outerShdw blurRad="635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7200" b="1" dirty="0">
                <a:effectLst>
                  <a:outerShdw blurRad="635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7200" b="1" dirty="0" smtClean="0">
                <a:effectLst>
                  <a:outerShdw blurRad="635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องค์กรคุณธรรมต้นแบบ</a:t>
            </a:r>
            <a:endParaRPr lang="th-TH" sz="7200" b="1" dirty="0">
              <a:effectLst>
                <a:outerShdw blurRad="635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DCDF46-6872-4963-A424-FDDEC37C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828" y="527763"/>
            <a:ext cx="1406343" cy="2182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9486" y="5126108"/>
            <a:ext cx="52148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นำเสนอในการประชุมเชิงปฏิบัติการติดตาม</a:t>
            </a:r>
            <a:r>
              <a:rPr lang="th-TH" sz="20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</a:t>
            </a:r>
            <a:endParaRPr lang="th-TH" sz="2000" b="1" dirty="0" smtClean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>
              <a:spcAft>
                <a:spcPts val="600"/>
              </a:spcAft>
            </a:pP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ส่งเสริมและพัฒนาองค์กร ชุมชน อำเภอ และจังหวัดคุณธรรม</a:t>
            </a:r>
          </a:p>
          <a:p>
            <a:pPr algn="ctr"/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ระหว่างวันที่ </a:t>
            </a:r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12 - 14 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กันยายน </a:t>
            </a:r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2562</a:t>
            </a:r>
            <a:endParaRPr lang="th-TH" sz="2000" b="1" dirty="0" smtClean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ณ โรงแรม</a:t>
            </a:r>
            <a:r>
              <a:rPr lang="th-TH" sz="2000" b="1" dirty="0" err="1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ทาว์น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อิน </a:t>
            </a:r>
            <a:r>
              <a:rPr lang="th-TH" sz="2000" b="1" dirty="0" err="1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ทาว์น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กรุงเทพมหานคร</a:t>
            </a:r>
            <a:endParaRPr lang="th-TH" sz="1600" dirty="0"/>
          </a:p>
          <a:p>
            <a:pPr algn="ctr"/>
            <a:endParaRPr lang="en-US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77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3. จัดทำแผนการดำเนินงาน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30" y="1288792"/>
            <a:ext cx="81559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กิจกรรมการขับเคลื่อนองค์กร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คุณธรรม</a:t>
            </a:r>
            <a:r>
              <a:rPr lang="en-US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สำนักงาน</a:t>
            </a:r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วัฒนธรรมจังหวัด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นราธิวาส</a:t>
            </a:r>
            <a:endParaRPr lang="en-US" sz="2800" b="1" cap="all" spc="50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15174"/>
              </p:ext>
            </p:extLst>
          </p:nvPr>
        </p:nvGraphicFramePr>
        <p:xfrm>
          <a:off x="134883" y="2041134"/>
          <a:ext cx="11922234" cy="4620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339"/>
                <a:gridCol w="976793"/>
                <a:gridCol w="993138"/>
                <a:gridCol w="1054067"/>
                <a:gridCol w="1990471"/>
                <a:gridCol w="1974537"/>
                <a:gridCol w="2673963"/>
                <a:gridCol w="977560"/>
                <a:gridCol w="873366"/>
              </a:tblGrid>
              <a:tr h="927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ที่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คุณธรรมเป้าหมาย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ปัญหาที่อยากแก้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ความดีที่อยากทำ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กิจกรรม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ตัวชี้วัด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การดำเนินการและผู้รับผิดชอบ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ช่วงเวลาเปิดตัว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หมายเหตุ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</a:tr>
              <a:tr h="3693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5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1</a:t>
                      </a:r>
                      <a:endParaRPr lang="en-US" sz="2000" b="0" kern="1200" cap="all" spc="5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พอเพียง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การใช้วัสดุสำนักงาน</a:t>
                      </a: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สิ้นเปลือง</a:t>
                      </a:r>
                      <a:endParaRPr lang="en-US" sz="2000" b="0" kern="1200" cap="all" spc="-50" baseline="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ไม่คุ้มค่า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การเปิด </a:t>
                      </a:r>
                      <a:endParaRPr lang="th-TH" sz="2000" b="0" kern="1200" cap="all" spc="-50" baseline="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ปิด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ไฟฟ้า เครื่องใช้ไฟฟ้า และคอมพิวเตอร์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3985" algn="l"/>
                        </a:tabLst>
                      </a:pPr>
                      <a:r>
                        <a:rPr lang="th-TH" sz="2000" b="0" kern="1200" cap="all" spc="-11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รณรงค์ประหยัดไฟ</a:t>
                      </a:r>
                      <a:endParaRPr lang="en-US" sz="2000" b="0" kern="1200" cap="all" spc="-11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3985" algn="l"/>
                          <a:tab pos="288925" algn="l"/>
                          <a:tab pos="1530350" algn="l"/>
                        </a:tabLst>
                      </a:pPr>
                      <a:r>
                        <a:rPr lang="th-TH" sz="2000" b="0" kern="1200" cap="all" spc="-11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เปิดในส่วนที่จำเป็น ปิดในห้องทำงานระหว่างเวลา 12.00 – 13.00 น. </a:t>
                      </a:r>
                      <a:endParaRPr lang="en-US" sz="2000" b="0" kern="1200" cap="all" spc="-11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3985" algn="l"/>
                          <a:tab pos="288925" algn="l"/>
                          <a:tab pos="1530350" algn="l"/>
                        </a:tabLst>
                      </a:pPr>
                      <a:r>
                        <a:rPr lang="th-TH" sz="2000" b="0" kern="1200" cap="all" spc="-11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เปิด - ปิด </a:t>
                      </a:r>
                      <a:r>
                        <a:rPr lang="th-TH" sz="2000" b="0" kern="1200" cap="all" spc="-110" baseline="0" dirty="0" err="1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แอร์</a:t>
                      </a:r>
                      <a:r>
                        <a:rPr lang="th-TH" sz="2000" b="0" kern="1200" cap="all" spc="-11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เป็นเวลา 10.00 – 16.00 น.</a:t>
                      </a:r>
                      <a:endParaRPr lang="en-US" sz="2000" b="0" kern="1200" cap="all" spc="-11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3985" algn="l"/>
                          <a:tab pos="288925" algn="l"/>
                          <a:tab pos="1530350" algn="l"/>
                        </a:tabLst>
                      </a:pPr>
                      <a:r>
                        <a:rPr lang="th-TH" sz="2000" b="0" kern="1200" cap="all" spc="-11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ปิดหน้าจอเครื่องคอมพิวเตอร์ เมื่อไม่</a:t>
                      </a:r>
                      <a:r>
                        <a:rPr lang="th-TH" sz="2000" b="0" kern="1200" cap="all" spc="-11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มี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3985" algn="l"/>
                          <a:tab pos="288925" algn="l"/>
                          <a:tab pos="1530350" algn="l"/>
                        </a:tabLst>
                      </a:pPr>
                      <a:r>
                        <a:rPr lang="th-TH" sz="2000" b="0" kern="1200" cap="all" spc="-11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</a:t>
                      </a:r>
                      <a:r>
                        <a:rPr lang="th-TH" sz="2000" b="0" kern="1200" cap="all" spc="-11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ใช้งานเกิน 15 </a:t>
                      </a:r>
                      <a:r>
                        <a:rPr lang="th-TH" sz="2000" b="0" kern="1200" cap="all" spc="-11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นาที</a:t>
                      </a:r>
                      <a:endParaRPr lang="en-US" sz="2000" b="0" kern="1200" cap="all" spc="-11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ปริมาณการใช้ไฟฟ้าลดลงร้อยละ 10 ต่อปี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เจ้าหน้าที่ทุกคนในสำนักงานฯ ร่วมกันดูแลสอดส่องการใช้ไฟฟ้าในภายในและภายนอกสำนักงานฯ ให้มีการปฏิบัติตามประกาศข้อตกลงร่วมกัน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คณะกรรมการดำเนินงานหลักคุณธรรม ด้าน</a:t>
                      </a: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พอเพียงของ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สำนักงาน ติดตามและประเมินผลการปฏิบัติตามข้อตกลงร่วมกัน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มกราคม 2561</a:t>
                      </a:r>
                      <a:endParaRPr lang="en-US" sz="2000" b="0" kern="1200" cap="all" spc="5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</a:p>
                  </a:txBody>
                  <a:tcPr marL="29740" marR="2974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4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3. จัดทำแผนการดำเนินงาน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30" y="1288792"/>
            <a:ext cx="81559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กิจกรรมการขับเคลื่อนองค์กร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คุณธรรม</a:t>
            </a:r>
            <a:r>
              <a:rPr lang="en-US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สำนักงาน</a:t>
            </a:r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วัฒนธรรมจังหวัด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นราธิวาส</a:t>
            </a:r>
            <a:endParaRPr lang="en-US" sz="2800" b="1" cap="all" spc="50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810007"/>
              </p:ext>
            </p:extLst>
          </p:nvPr>
        </p:nvGraphicFramePr>
        <p:xfrm>
          <a:off x="134883" y="1902996"/>
          <a:ext cx="11922234" cy="4802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339"/>
                <a:gridCol w="976793"/>
                <a:gridCol w="993138"/>
                <a:gridCol w="1054067"/>
                <a:gridCol w="1990471"/>
                <a:gridCol w="1974537"/>
                <a:gridCol w="2673963"/>
                <a:gridCol w="977560"/>
                <a:gridCol w="873366"/>
              </a:tblGrid>
              <a:tr h="1226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ที่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คุณธรรมเป้าหมาย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ปัญหาที่อยากแก้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ความดีที่อยากทำ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กิจกรรม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ตัวชี้วัด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การดำเนินการและผู้รับผิดชอบ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ช่วงเวลาเปิดตัว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หมายเหตุ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</a:tr>
              <a:tr h="35764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2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วินัย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การวางสิ่งของเครื่องใช้</a:t>
                      </a: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เอกสารไม่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เป็นระเบียบ 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รณรงค์กิจกรรม 5 ส.</a:t>
                      </a:r>
                      <a:endParaRPr lang="en-US" sz="2000" b="0" kern="1200" cap="all" spc="-10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0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98755" algn="l"/>
                        </a:tabLst>
                      </a:pP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ทุกเดือน </a:t>
                      </a:r>
                      <a:r>
                        <a:rPr lang="en-US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  <a:sym typeface="Symbol"/>
                        </a:rPr>
                        <a:t></a:t>
                      </a: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  รอบ</a:t>
                      </a:r>
                      <a:r>
                        <a:rPr lang="th-TH" sz="2000" b="0" kern="1200" cap="all" spc="-10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โต๊ะรอบตัว </a:t>
                      </a:r>
                      <a:endParaRPr lang="en-US" sz="2000" b="0" kern="1200" cap="all" spc="-10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0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98755" algn="l"/>
                        </a:tabLst>
                      </a:pP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 ทุก 3 เดือน </a:t>
                      </a:r>
                      <a:r>
                        <a:rPr lang="en-US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  <a:sym typeface="Symbol"/>
                        </a:rPr>
                        <a:t></a:t>
                      </a: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lang="en-US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Semi cleaning day</a:t>
                      </a:r>
                    </a:p>
                    <a:p>
                      <a:pPr marL="0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98755" algn="l"/>
                          <a:tab pos="900430" algn="l"/>
                        </a:tabLst>
                      </a:pPr>
                      <a:r>
                        <a:rPr lang="en-US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ทุก 6 เดือน </a:t>
                      </a:r>
                      <a:r>
                        <a:rPr lang="en-US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  <a:sym typeface="Symbol"/>
                        </a:rPr>
                        <a:t></a:t>
                      </a: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lang="en-US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Big cleaning day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พื้นที่รอบโต๊ะ รอบตัว ภายใน และภายนอกสำนักงานฯ </a:t>
                      </a:r>
                      <a:endParaRPr lang="th-TH" sz="2000" b="0" kern="1200" cap="all" spc="-100" baseline="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10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ผ่าน</a:t>
                      </a: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เกณฑ์การประเมินกิจกรรม </a:t>
                      </a:r>
                      <a:endParaRPr lang="en-US" sz="2000" b="0" kern="1200" cap="all" spc="-100" baseline="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10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๕ </a:t>
                      </a: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ส. ร้อยละ ๘๐</a:t>
                      </a:r>
                      <a:endParaRPr lang="en-US" sz="2000" b="0" kern="1200" cap="all" spc="-10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ประเมินกิจกรรม ๕ ส. เดือนละ 1 ครั้ง โดยคณะกรรมการประเมิน ตรวจสอบ</a:t>
                      </a:r>
                      <a:r>
                        <a:rPr lang="th-TH" sz="2000" b="0" kern="1200" cap="all" spc="-10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และติดตาม</a:t>
                      </a: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ผลโดยหัวหน้าฝ่ายบริหารทั่วไป</a:t>
                      </a:r>
                      <a:endParaRPr lang="en-US" sz="2000" b="0" kern="1200" cap="all" spc="-10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10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ฝ่ายบริหารทั่วไปมีการจัดเตรียมถังรองรับขยะอย่างเพียงพอ และมีการจัดการขยะอย่างมีประสิทธิภาพ </a:t>
                      </a:r>
                      <a:endParaRPr lang="en-US" sz="2000" b="0" kern="1200" cap="all" spc="-10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มกราคม 2561</a:t>
                      </a:r>
                      <a:endParaRPr lang="en-US" sz="2000" b="0" kern="1200" cap="all" spc="5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</a:p>
                  </a:txBody>
                  <a:tcPr marL="29740" marR="2974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3. จัดทำแผนการดำเนินงาน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30" y="1288792"/>
            <a:ext cx="81559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กิจกรรมการขับเคลื่อนองค์กร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คุณธรรม</a:t>
            </a:r>
            <a:r>
              <a:rPr lang="en-US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สำนักงาน</a:t>
            </a:r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วัฒนธรรมจังหวัด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นราธิวาส</a:t>
            </a:r>
            <a:endParaRPr lang="en-US" sz="2800" b="1" cap="all" spc="50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223716"/>
              </p:ext>
            </p:extLst>
          </p:nvPr>
        </p:nvGraphicFramePr>
        <p:xfrm>
          <a:off x="134883" y="1902996"/>
          <a:ext cx="11922234" cy="4802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339"/>
                <a:gridCol w="976793"/>
                <a:gridCol w="993138"/>
                <a:gridCol w="1054067"/>
                <a:gridCol w="1990471"/>
                <a:gridCol w="1974537"/>
                <a:gridCol w="2673963"/>
                <a:gridCol w="977560"/>
                <a:gridCol w="873366"/>
              </a:tblGrid>
              <a:tr h="1108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ที่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คุณธรรมเป้าหมาย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ปัญหาที่อยากแก้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ความดีที่อยากทำ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กิจกรรม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ตัวชี้วัด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การดำเนินการและผู้รับผิดชอบ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ช่วงเวลาเปิดตัว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หมายเหตุ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</a:tr>
              <a:tr h="3694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  <a:r>
                        <a:rPr lang="en-US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3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สุจริต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-50" baseline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ปฏิบัติงานตามหลักธรรมาภิบาล</a:t>
                      </a:r>
                      <a:endParaRPr lang="en-US" sz="2000" b="0" kern="1200" cap="all" spc="-50" baseline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09220" algn="l"/>
                          <a:tab pos="900430" algn="l"/>
                          <a:tab pos="1180465" algn="l"/>
                        </a:tabLs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นิติธรรม	     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09220" algn="l"/>
                          <a:tab pos="900430" algn="l"/>
                          <a:tab pos="1180465" algn="l"/>
                        </a:tabLs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คุณธรรม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05410" algn="l"/>
                          <a:tab pos="900430" algn="l"/>
                          <a:tab pos="1180465" algn="l"/>
                        </a:tabLs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โปร่ง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ใส่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05410" algn="l"/>
                          <a:tab pos="900430" algn="l"/>
                          <a:tab pos="1180465" algn="l"/>
                        </a:tabLs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รับผิดชอบ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33985" algn="l"/>
                          <a:tab pos="900430" algn="l"/>
                          <a:tab pos="1180465" algn="l"/>
                        </a:tabLs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มีส่วนร่วม ภายในและภายนอกหน่วยงาน 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24460" algn="l"/>
                          <a:tab pos="450215" algn="l"/>
                          <a:tab pos="900430" algn="l"/>
                          <a:tab pos="1180465" algn="l"/>
                        </a:tabLs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คุ้มค่า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 marL="19050" indent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900430" algn="l"/>
                        </a:tabLs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 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จำนวนผู้ร้องเรียนการปฏิบัติงาน ร้อยละ 0 และความพึงพอใจของผู้รับบริการ/ผู้เข้าร่วมกิจกรรม </a:t>
                      </a: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ไม่ต่ำกว่าร้อย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ละ 80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เจ้าหน้าที่สำนักงานฯ ปฏิบัติตามข้อตกลงร่วมกัน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8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3. จัดทำแผนการดำเนินงาน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30" y="1288792"/>
            <a:ext cx="8155907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กิจกรรมการขับเคลื่อนองค์กร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คุณธรรม</a:t>
            </a:r>
            <a:r>
              <a:rPr lang="en-US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สำนักงาน</a:t>
            </a:r>
            <a:r>
              <a:rPr lang="th-TH" sz="28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วัฒนธรรมจังหวัด</a:t>
            </a:r>
            <a:r>
              <a:rPr lang="th-TH" sz="28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นราธิวาส</a:t>
            </a:r>
            <a:endParaRPr lang="en-US" sz="2800" b="1" cap="all" spc="50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819942"/>
              </p:ext>
            </p:extLst>
          </p:nvPr>
        </p:nvGraphicFramePr>
        <p:xfrm>
          <a:off x="134883" y="1902997"/>
          <a:ext cx="11922234" cy="4759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339"/>
                <a:gridCol w="976793"/>
                <a:gridCol w="993138"/>
                <a:gridCol w="1054067"/>
                <a:gridCol w="1990471"/>
                <a:gridCol w="1974537"/>
                <a:gridCol w="2673963"/>
                <a:gridCol w="977560"/>
                <a:gridCol w="873366"/>
              </a:tblGrid>
              <a:tr h="925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ที่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คุณธรรมเป้าหมาย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ปัญหาที่อยากแก้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ความดีที่อยากทำ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กิจกรรม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ตัวชี้วัด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การดำเนินการและผู้รับผิดชอบ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ช่วงเวลาเปิดตัว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หมายเหตุ</a:t>
                      </a:r>
                      <a:endParaRPr lang="en-US" sz="24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29740" marR="29740" marT="0" marB="0" anchor="ctr"/>
                </a:tc>
              </a:tr>
              <a:tr h="3834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4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จิตอาสา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-50" baseline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8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ร่วมมือ ร่วม</a:t>
                      </a:r>
                      <a:r>
                        <a:rPr lang="th-TH" sz="2000" b="0" kern="1200" cap="all" spc="-8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ใจ ช่วยเหลือระหว่างกันทุกกิจกรรม</a:t>
                      </a:r>
                      <a:endParaRPr lang="en-US" sz="2000" b="0" kern="1200" cap="all" spc="-8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8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การช่วยเหลือเกื้อกูลกันในโอกาสที่เห็นว่ามีปัญหาต้องการความช่วยเหลือ</a:t>
                      </a:r>
                      <a:endParaRPr lang="en-US" sz="2000" b="0" kern="1200" cap="all" spc="-8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900430" algn="l"/>
                        </a:tabLs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กิจกรรมที่เกี่ยวกับสถาบันชาติ ศาสนาและพระมหากษัตริย์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900430" algn="l"/>
                        </a:tabLs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งานตามภารกิจกระทรวงวัฒนธรรม ทั้งในและนอกพื้นที่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  <a:tab pos="900430" algn="l"/>
                        </a:tabLs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งานขององค์กรเครือข่าย และสาธารณะประโยชน์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เจ้าหน้าที่สำนักงานฯ </a:t>
                      </a:r>
                      <a:endParaRPr lang="en-US" sz="2000" b="0" kern="1200" cap="all" spc="-50" baseline="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ร้อย</a:t>
                      </a: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ละ 100 เข้าร่วมกิจกรรม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ฝ่ายบริหารทั่วไปสำนักงานฯ แจ้งกิจกรรมที่จัดขึ้นทุกกิจกรรม และแจ้งเวียนให้ทราบทุกคน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ผู้บังคับบัญชาปฏิบัติตนเป็นแบบอย่างที่ดีในการมีความเมตตากรุณาต่อผู้ใต้บังคับบัญชา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 cap="all" spc="-50" baseline="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- ผู้ใต้บังคับบัญชาแสดงความมีน้ำใจ ไมตรี เสียสละต่อผู้บังคับบัญชาและเพื่อนร่วมงาน</a:t>
                      </a:r>
                      <a:endParaRPr lang="en-US" sz="2000" b="0" kern="1200" cap="all" spc="-50" baseline="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มกราคม 2561</a:t>
                      </a:r>
                      <a:endParaRPr lang="en-US" sz="2000" b="0" kern="1200" cap="all" spc="50" dirty="0" smtClean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j-ea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cap="all" spc="50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j-ea"/>
                          <a:cs typeface="TH SarabunIT๙" panose="020B0500040200020003" pitchFamily="34" charset="-34"/>
                        </a:rPr>
                        <a:t> </a:t>
                      </a:r>
                    </a:p>
                  </a:txBody>
                  <a:tcPr marL="29740" marR="2974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8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รูปห้าเหลี่ยม 5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9344" r="11468" b="20680"/>
          <a:stretch/>
        </p:blipFill>
        <p:spPr>
          <a:xfrm>
            <a:off x="621495" y="1387033"/>
            <a:ext cx="3930869" cy="250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3" r="11698"/>
          <a:stretch/>
        </p:blipFill>
        <p:spPr>
          <a:xfrm>
            <a:off x="621495" y="4055059"/>
            <a:ext cx="3434160" cy="250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80" y="4596300"/>
            <a:ext cx="1082482" cy="10824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04084" y="5732250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QR CODE </a:t>
            </a:r>
            <a:endParaRPr lang="th-TH" sz="1600" dirty="0" smtClean="0"/>
          </a:p>
          <a:p>
            <a:r>
              <a:rPr lang="th-TH" sz="1600" dirty="0" smtClean="0"/>
              <a:t>ประเมินความพึงพอใจ พิพิธภัณฑ์ฯ</a:t>
            </a:r>
            <a:endParaRPr lang="th-TH" sz="1600" dirty="0"/>
          </a:p>
        </p:txBody>
      </p:sp>
      <p:pic>
        <p:nvPicPr>
          <p:cNvPr id="9" name="รูปภาพ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16324"/>
          <a:stretch/>
        </p:blipFill>
        <p:spPr>
          <a:xfrm>
            <a:off x="5659021" y="2721073"/>
            <a:ext cx="2583476" cy="116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4734"/>
          <a:stretch/>
        </p:blipFill>
        <p:spPr>
          <a:xfrm>
            <a:off x="4866452" y="1387033"/>
            <a:ext cx="2119309" cy="249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34" y="4203513"/>
            <a:ext cx="3759190" cy="2113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2656" y="452004"/>
            <a:ext cx="248191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215900" dist="50800" dir="4560000" algn="ctr" rotWithShape="0">
              <a:schemeClr val="bg1">
                <a:alpha val="42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cap="all" spc="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พอเพียง</a:t>
            </a:r>
            <a:endParaRPr lang="en-US" sz="2800" b="1" cap="all" spc="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394" y="1452511"/>
            <a:ext cx="1821610" cy="24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04" y="2303872"/>
            <a:ext cx="1162586" cy="155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3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2656" y="452004"/>
            <a:ext cx="248191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215900" dist="50800" dir="4560000" algn="ctr" rotWithShape="0">
              <a:schemeClr val="bg1">
                <a:alpha val="42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cap="all" spc="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วินัย สุจริต</a:t>
            </a:r>
            <a:endParaRPr lang="en-US" sz="2800" b="1" cap="all" spc="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21" r="27140"/>
          <a:stretch/>
        </p:blipFill>
        <p:spPr>
          <a:xfrm>
            <a:off x="8599725" y="1397001"/>
            <a:ext cx="2951982" cy="510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8" y="4051301"/>
            <a:ext cx="3265714" cy="2449286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34" y="1397001"/>
            <a:ext cx="3265714" cy="244928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8" y="1397001"/>
            <a:ext cx="3265714" cy="244928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34" y="4051302"/>
            <a:ext cx="3265714" cy="2449286"/>
          </a:xfrm>
          <a:prstGeom prst="rect">
            <a:avLst/>
          </a:prstGeom>
        </p:spPr>
      </p:pic>
      <p:pic>
        <p:nvPicPr>
          <p:cNvPr id="1026" name="Picture 2" descr="H:\ภาพ\ภาพทำองค์กร\ภาพทำเล่มองค์กร_๑๙๐๙๐๖_002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33929" r="39286" b="40654"/>
          <a:stretch/>
        </p:blipFill>
        <p:spPr bwMode="auto">
          <a:xfrm>
            <a:off x="6850741" y="5566511"/>
            <a:ext cx="1448458" cy="104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รูปห้าเหลี่ยม 5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/>
          <a:stretch/>
        </p:blipFill>
        <p:spPr>
          <a:xfrm>
            <a:off x="1450420" y="3926340"/>
            <a:ext cx="4950374" cy="271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2937" b="16028"/>
          <a:stretch/>
        </p:blipFill>
        <p:spPr>
          <a:xfrm>
            <a:off x="6747634" y="3926340"/>
            <a:ext cx="4065503" cy="271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" t="10373" r="-1480" b="21351"/>
          <a:stretch/>
        </p:blipFill>
        <p:spPr>
          <a:xfrm>
            <a:off x="1450420" y="1216867"/>
            <a:ext cx="4971393" cy="254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34" y="1216867"/>
            <a:ext cx="4065503" cy="254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42656" y="452004"/>
            <a:ext cx="248191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215900" dist="50800" dir="4560000" algn="ctr" rotWithShape="0">
              <a:schemeClr val="bg1">
                <a:alpha val="42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cap="all" spc="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จิตอาสา</a:t>
            </a:r>
            <a:endParaRPr lang="en-US" sz="2800" b="1" cap="all" spc="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51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2050" name="Picture 2" descr="F:\อื่นๆ\47578081_2869788259713861_557283210507688345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559" y="1342863"/>
            <a:ext cx="3516942" cy="234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42656" y="452004"/>
            <a:ext cx="248191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215900" dist="50800" dir="4560000" algn="ctr" rotWithShape="0">
              <a:schemeClr val="bg1">
                <a:alpha val="42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pc="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I SMART</a:t>
            </a:r>
            <a:endParaRPr lang="en-US" sz="2800" b="1" cap="all" spc="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342863"/>
            <a:ext cx="3525626" cy="234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54" y="1342863"/>
            <a:ext cx="3629660" cy="233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64"/>
          <a:stretch/>
        </p:blipFill>
        <p:spPr>
          <a:xfrm>
            <a:off x="478971" y="3909218"/>
            <a:ext cx="3525626" cy="1268332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9" y="3909217"/>
            <a:ext cx="3516941" cy="246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55" y="3909276"/>
            <a:ext cx="3629660" cy="246249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8"/>
          <a:stretch/>
        </p:blipFill>
        <p:spPr bwMode="auto">
          <a:xfrm>
            <a:off x="478971" y="5121065"/>
            <a:ext cx="3525626" cy="125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4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2656" y="452004"/>
            <a:ext cx="2481915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outerShdw blurRad="215900" dist="50800" dir="4560000" algn="ctr" rotWithShape="0">
              <a:schemeClr val="bg1">
                <a:alpha val="42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pc="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I SMART</a:t>
            </a:r>
            <a:endParaRPr lang="en-US" sz="2800" b="1" cap="all" spc="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98" y="4054361"/>
            <a:ext cx="4290734" cy="243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98" y="1440508"/>
            <a:ext cx="4290734" cy="237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6" y="1379399"/>
            <a:ext cx="3243620" cy="243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6" y="4054362"/>
            <a:ext cx="3250891" cy="243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86" y="1440508"/>
            <a:ext cx="3412980" cy="237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86" y="4054361"/>
            <a:ext cx="3412980" cy="243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3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รูปห้าเหลี่ยม 5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8"/>
          <a:stretch/>
        </p:blipFill>
        <p:spPr>
          <a:xfrm>
            <a:off x="643512" y="1526998"/>
            <a:ext cx="4015719" cy="211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50" y="1526998"/>
            <a:ext cx="3168173" cy="211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02" y="1526998"/>
            <a:ext cx="3168173" cy="211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02" y="3894356"/>
            <a:ext cx="3168173" cy="211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50" y="3894356"/>
            <a:ext cx="3168173" cy="211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39"/>
          <a:stretch/>
        </p:blipFill>
        <p:spPr>
          <a:xfrm>
            <a:off x="635558" y="3894356"/>
            <a:ext cx="4023674" cy="211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4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8000"/>
                  <a:satMod val="108000"/>
                  <a:lumMod val="110000"/>
                  <a:alpha val="0"/>
                </a:schemeClr>
              </a:gs>
              <a:gs pos="100000">
                <a:schemeClr val="accent1">
                  <a:tint val="81000"/>
                  <a:satMod val="109000"/>
                  <a:lumMod val="10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DC7DAE6-DBB8-41F7-BCD7-05A8E26E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19" y="3817853"/>
            <a:ext cx="10588487" cy="9584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th-TH" sz="40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สำนักงานวัฒนธรรมจังหวัด</a:t>
            </a:r>
            <a:r>
              <a:rPr lang="th-TH" sz="4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นราธิวาส</a:t>
            </a:r>
            <a:r>
              <a:rPr lang="th-TH" sz="40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40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1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อาคารศาลากลางจังหวัดนราธิวาส หลังเก่า </a:t>
            </a:r>
            <a:r>
              <a:rPr lang="th-TH" sz="31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31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1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ถนนพิชิตบำรุง  ตำบลบางนาค  อำเภอเมืองนราธิวาส  จังหวัดนราธิวาส 96000</a:t>
            </a:r>
            <a:endParaRPr lang="th-TH" sz="3100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5172" y="5426157"/>
            <a:ext cx="45930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โทรศัพท์ ๐ ๗๓๕๑ ๒๘๓๓ โทรสาร ๐ ๗๓๕๑ 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๑๖๕๐</a:t>
            </a:r>
          </a:p>
          <a:p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Facebook  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สำนักงานวัฒนธรรมจังหวัดนราธิวาส</a:t>
            </a:r>
          </a:p>
          <a:p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E-mail 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1600" u="sng" dirty="0">
                <a:hlinkClick r:id="rId2"/>
              </a:rPr>
              <a:t>narathiwat54@gmail.com</a:t>
            </a:r>
            <a:endParaRPr lang="th-TH" sz="1600" dirty="0"/>
          </a:p>
          <a:p>
            <a:endParaRPr lang="en-US" b="1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30" y="5294292"/>
            <a:ext cx="997826" cy="997826"/>
          </a:xfrm>
          <a:prstGeom prst="rect">
            <a:avLst/>
          </a:prstGeom>
        </p:spPr>
      </p:pic>
      <p:pic>
        <p:nvPicPr>
          <p:cNvPr id="1027" name="Picture 3" descr="D:\N'เดีย ทำ point\พี่ตอย\ภาพ\ภาพศาลากลาง\IMG_61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49" y="307455"/>
            <a:ext cx="4757206" cy="317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87757" y="6294905"/>
            <a:ext cx="3649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Facebook  </a:t>
            </a:r>
            <a:r>
              <a:rPr lang="th-TH" sz="2000" b="1" dirty="0" err="1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สนง</a:t>
            </a:r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วัฒนธรรมจังหวัดนราธิวาส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985" y="6292118"/>
            <a:ext cx="3649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Facebook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พิพิธภัณฑ์เมืองนราธิวาส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24" y="5294292"/>
            <a:ext cx="997826" cy="9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3" y="1245799"/>
            <a:ext cx="3884032" cy="251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62" y="1245801"/>
            <a:ext cx="3526701" cy="251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91" y="1245801"/>
            <a:ext cx="3625754" cy="251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3" y="3924032"/>
            <a:ext cx="3884031" cy="2685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91" y="3924033"/>
            <a:ext cx="3625754" cy="271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62" y="3924033"/>
            <a:ext cx="3526701" cy="2685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92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5" y="1376426"/>
            <a:ext cx="3884032" cy="218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46" y="1376427"/>
            <a:ext cx="3884032" cy="218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97" b="12238"/>
          <a:stretch/>
        </p:blipFill>
        <p:spPr>
          <a:xfrm>
            <a:off x="8487176" y="924547"/>
            <a:ext cx="2938814" cy="263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46" y="3719256"/>
            <a:ext cx="3884032" cy="258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8" y="3719257"/>
            <a:ext cx="3898769" cy="259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29" t="6175" r="10533" b="887"/>
          <a:stretch/>
        </p:blipFill>
        <p:spPr>
          <a:xfrm>
            <a:off x="8487176" y="3719255"/>
            <a:ext cx="3411940" cy="258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9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0" y="1303996"/>
            <a:ext cx="4300401" cy="223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93" y="1290608"/>
            <a:ext cx="3277011" cy="2250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1" r="19119"/>
          <a:stretch/>
        </p:blipFill>
        <p:spPr>
          <a:xfrm>
            <a:off x="8361724" y="1303995"/>
            <a:ext cx="3440143" cy="223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93" y="3803198"/>
            <a:ext cx="3277011" cy="25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0" b="9307"/>
          <a:stretch/>
        </p:blipFill>
        <p:spPr>
          <a:xfrm>
            <a:off x="389129" y="3803198"/>
            <a:ext cx="4300401" cy="25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23" y="3803198"/>
            <a:ext cx="3440143" cy="25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8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ดำเนินงานตามแผน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1026" name="Picture 2" descr="H:\ภาพ\แผ่นพับ\IMG_7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520" y="23848540"/>
            <a:ext cx="41480411" cy="276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5" y="1648501"/>
            <a:ext cx="3418114" cy="227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9" b="8440"/>
          <a:stretch/>
        </p:blipFill>
        <p:spPr bwMode="auto">
          <a:xfrm rot="5400000">
            <a:off x="8650258" y="-118345"/>
            <a:ext cx="2082667" cy="2968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รูปภาพ 8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1075" l="0" r="5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53" b="59075"/>
          <a:stretch/>
        </p:blipFill>
        <p:spPr bwMode="auto">
          <a:xfrm>
            <a:off x="7505169" y="1313891"/>
            <a:ext cx="1476103" cy="152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รูปภาพ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0890" y="1301605"/>
            <a:ext cx="2278745" cy="297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5" y="4113868"/>
            <a:ext cx="3418113" cy="22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92" y="4113868"/>
            <a:ext cx="2972541" cy="22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15" y="4773611"/>
            <a:ext cx="2981787" cy="156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82" y="2951914"/>
            <a:ext cx="2966982" cy="1715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0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5. จัดระบบติดตาม รายงานผล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0" y="1536631"/>
            <a:ext cx="3378667" cy="233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29" y="1536631"/>
            <a:ext cx="3815133" cy="233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>
          <a:xfrm>
            <a:off x="4162438" y="1536631"/>
            <a:ext cx="3378667" cy="233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89" y="4183800"/>
            <a:ext cx="3891632" cy="218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620094" y="5809008"/>
            <a:ext cx="3649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Facebook  </a:t>
            </a:r>
            <a:r>
              <a:rPr lang="th-TH" sz="2000" b="1" dirty="0" err="1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สนง</a:t>
            </a:r>
            <a:r>
              <a:rPr lang="en-US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20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วัฒนธรรมจังหวัดนราธิวาส</a:t>
            </a: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61" y="4595324"/>
            <a:ext cx="997826" cy="9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6. ยกย่อง เชิดชูบุคคลที่ทำความดี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9" y="4014452"/>
            <a:ext cx="3170086" cy="2198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62" y="1427118"/>
            <a:ext cx="3720106" cy="2387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73" y="1436860"/>
            <a:ext cx="3261484" cy="237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0"/>
          <a:stretch/>
        </p:blipFill>
        <p:spPr>
          <a:xfrm>
            <a:off x="4163162" y="4014453"/>
            <a:ext cx="3720106" cy="2198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73" y="4014454"/>
            <a:ext cx="3298259" cy="2198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9" y="1427118"/>
            <a:ext cx="3170086" cy="2387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2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7. ผลสำเร็จการดำเนินงาน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7" name="รูปภาพ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" y="1536630"/>
            <a:ext cx="3169200" cy="219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39" y="1536630"/>
            <a:ext cx="3290253" cy="2192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47" y="1536629"/>
            <a:ext cx="3094074" cy="219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" y="3936704"/>
            <a:ext cx="3169200" cy="237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58" y="3936704"/>
            <a:ext cx="2771613" cy="237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35" y="3936704"/>
            <a:ext cx="3042585" cy="23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รูปห้าเหลี่ยม 2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8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เพิ่มประเด็นคุณธรรมเป้าหมาย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56866"/>
            <a:ext cx="4658806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sz="2400" b="1" cap="all" spc="50" dirty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ยึดมั่นในหลักธรรมทางศาสนา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" y="1814034"/>
            <a:ext cx="2886739" cy="192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4" y="1814033"/>
            <a:ext cx="2886319" cy="192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631" y="3921633"/>
            <a:ext cx="483781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sz="24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ดำเนินชีวิตตามหลักปรัชญาเศรษฐกิจพอเพียง</a:t>
            </a:r>
            <a:endParaRPr lang="th-TH" sz="2400" b="1" cap="all" spc="50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13178" r="15504" b="21706"/>
          <a:stretch/>
        </p:blipFill>
        <p:spPr>
          <a:xfrm>
            <a:off x="305895" y="4525629"/>
            <a:ext cx="2886739" cy="178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16324"/>
          <a:stretch/>
        </p:blipFill>
        <p:spPr>
          <a:xfrm>
            <a:off x="4082355" y="5313668"/>
            <a:ext cx="2232838" cy="100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4734"/>
          <a:stretch/>
        </p:blipFill>
        <p:spPr>
          <a:xfrm>
            <a:off x="3406777" y="4525629"/>
            <a:ext cx="1537548" cy="180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79" y="1814033"/>
            <a:ext cx="2908416" cy="1923742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265" y="3191675"/>
            <a:ext cx="2340169" cy="312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79" y="4502306"/>
            <a:ext cx="2412792" cy="180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r="21588" b="20956"/>
          <a:stretch/>
        </p:blipFill>
        <p:spPr>
          <a:xfrm>
            <a:off x="6521979" y="5309124"/>
            <a:ext cx="999800" cy="100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4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8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เพิ่มประเด็นคุณธรรมเป้าหมาย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56866"/>
            <a:ext cx="3827721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1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sz="2400" b="1" cap="all" spc="50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ข้าราชการ สืบสาน วิถีวัฒนธรรม</a:t>
            </a:r>
            <a:endParaRPr lang="th-TH" sz="2400" b="1" cap="all" spc="50" dirty="0"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8" y="1836995"/>
            <a:ext cx="3843253" cy="238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95"/>
          <a:stretch/>
        </p:blipFill>
        <p:spPr>
          <a:xfrm>
            <a:off x="1502270" y="1836995"/>
            <a:ext cx="4302560" cy="238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"/>
          <a:stretch/>
        </p:blipFill>
        <p:spPr>
          <a:xfrm>
            <a:off x="6208949" y="4314000"/>
            <a:ext cx="3860933" cy="237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70" y="4328795"/>
            <a:ext cx="4302560" cy="23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9. ถอดองค์ความรู้ เผยแพร่ ขยายผล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5" r="9258"/>
          <a:stretch/>
        </p:blipFill>
        <p:spPr>
          <a:xfrm>
            <a:off x="4339806" y="1572121"/>
            <a:ext cx="2335117" cy="216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7" y="1572121"/>
            <a:ext cx="3136606" cy="216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 b="11783"/>
          <a:stretch/>
        </p:blipFill>
        <p:spPr>
          <a:xfrm>
            <a:off x="8979017" y="1102497"/>
            <a:ext cx="2324934" cy="263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3" r="50969"/>
          <a:stretch/>
        </p:blipFill>
        <p:spPr>
          <a:xfrm>
            <a:off x="6820925" y="1102498"/>
            <a:ext cx="2007033" cy="263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5" y="4043583"/>
            <a:ext cx="3143809" cy="192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7" y="4043581"/>
            <a:ext cx="3136606" cy="192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29" y="4043580"/>
            <a:ext cx="3135621" cy="192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6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6"/>
          <p:cNvSpPr>
            <a:spLocks noChangeArrowheads="1"/>
          </p:cNvSpPr>
          <p:nvPr/>
        </p:nvSpPr>
        <p:spPr bwMode="auto">
          <a:xfrm>
            <a:off x="718557" y="562589"/>
            <a:ext cx="10664146" cy="2063265"/>
          </a:xfrm>
          <a:prstGeom prst="roundRect">
            <a:avLst>
              <a:gd name="adj" fmla="val 16667"/>
            </a:avLst>
          </a:prstGeom>
          <a:solidFill>
            <a:srgbClr val="FFD757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5400000" algn="ctr" rotWithShape="0">
              <a:srgbClr val="000000"/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h-TH" altLang="en-US" sz="32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วิสัยทัศน์(</a:t>
            </a:r>
            <a:r>
              <a:rPr lang="en-US" altLang="en-US" sz="32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Vision</a:t>
            </a:r>
            <a:r>
              <a:rPr lang="th-TH" altLang="en-US" sz="32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)</a:t>
            </a:r>
          </a:p>
          <a:p>
            <a:pPr lvl="0" defTabSz="914400" eaLnBrk="0" fontAlgn="base" hangingPunct="0">
              <a:spcAft>
                <a:spcPts val="600"/>
              </a:spcAft>
            </a:pPr>
            <a:r>
              <a:rPr lang="th-TH" sz="2800" b="1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	</a:t>
            </a:r>
            <a:r>
              <a:rPr lang="th-TH" sz="26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สำนักงาน</a:t>
            </a:r>
            <a:r>
              <a:rPr lang="th-TH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วัฒนธรรมจังหวัด</a:t>
            </a:r>
            <a:r>
              <a:rPr lang="th-TH" sz="26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นราธิวาส เป็นองค์กรหลักในการบูร</a:t>
            </a:r>
            <a:r>
              <a:rPr lang="th-TH" sz="2600" b="1" cap="all" spc="-50" dirty="0" err="1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ณา</a:t>
            </a:r>
            <a:r>
              <a:rPr lang="th-TH" sz="26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การ ส่งเสริม สร้างคนดี สังคมดี สร้างสรรค์ทุนทางวัฒนธรรมเพิ่มพูนมูลค่าทางเศรษฐกิจ เพื่อเป็นรากฐานในการพัฒนาสังคมพหุวัฒนธรรม อย่างยั่งยืน</a:t>
            </a:r>
            <a:r>
              <a:rPr lang="th-TH" sz="2800" b="1" cap="all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/>
            </a:r>
            <a:br>
              <a:rPr lang="th-TH" sz="2800" b="1" cap="all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</a:br>
            <a:endParaRPr lang="en-US" altLang="en-US" sz="2800" b="1" cap="all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8" name="Text Box 16"/>
          <p:cNvSpPr>
            <a:spLocks noChangeArrowheads="1"/>
          </p:cNvSpPr>
          <p:nvPr/>
        </p:nvSpPr>
        <p:spPr bwMode="auto">
          <a:xfrm>
            <a:off x="718557" y="2784143"/>
            <a:ext cx="10664146" cy="3575714"/>
          </a:xfrm>
          <a:prstGeom prst="roundRect">
            <a:avLst>
              <a:gd name="adj" fmla="val 16667"/>
            </a:avLst>
          </a:prstGeom>
          <a:solidFill>
            <a:srgbClr val="FFD757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5400000" algn="ctr" rotWithShape="0">
              <a:srgbClr val="000000"/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th-TH" altLang="en-US" sz="32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ยุทศาสตร์ (</a:t>
            </a:r>
            <a:r>
              <a:rPr lang="en-US" altLang="en-US" sz="32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Vision</a:t>
            </a:r>
            <a:r>
              <a:rPr lang="th-TH" altLang="en-US" sz="32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)</a:t>
            </a:r>
            <a:endParaRPr lang="en-US" altLang="en-US" sz="32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ยุทศาสตร์ที่ </a:t>
            </a:r>
            <a:r>
              <a:rPr lang="en-US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1 </a:t>
            </a: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อนุรักษ์ สืบสานงานสำคัญของสถาบันชาติ ศาสนา และพระมหากษัตริย์</a:t>
            </a:r>
          </a:p>
          <a:p>
            <a:pPr lvl="0" defTabSz="914400" eaLnBrk="0" fontAlgn="base" hangingPunct="0">
              <a:spcAft>
                <a:spcPts val="600"/>
              </a:spcAft>
            </a:pP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ยุทศาสตร์ที่ </a:t>
            </a:r>
            <a:r>
              <a:rPr lang="en-US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2</a:t>
            </a: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ส่งเสริมทุนทางวัฒนธรรมสร้างสรรค์และเพิ่มมูลค่าทางเศรษฐกิจ</a:t>
            </a:r>
          </a:p>
          <a:p>
            <a:pPr lvl="0" defTabSz="914400" eaLnBrk="0" fontAlgn="base" hangingPunct="0">
              <a:spcAft>
                <a:spcPts val="600"/>
              </a:spcAft>
            </a:pP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ยุทศาสตร์ที่ </a:t>
            </a:r>
            <a:r>
              <a:rPr lang="en-US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3</a:t>
            </a: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พัฒนาความสัมพันธ์ และส่งเสริมภาพลักษณ์ที่ดีกับกลุ่มประเทศอาเซียนและนานาประเทศ</a:t>
            </a:r>
          </a:p>
          <a:p>
            <a:pPr lvl="0" defTabSz="914400" eaLnBrk="0" fontAlgn="base" hangingPunct="0">
              <a:spcAft>
                <a:spcPts val="600"/>
              </a:spcAft>
            </a:pP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ยุทศาสตร์ที่ </a:t>
            </a:r>
            <a:r>
              <a:rPr lang="en-US" altLang="en-US" sz="26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</a:t>
            </a:r>
            <a:r>
              <a:rPr lang="th-TH" altLang="en-US" sz="26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เสริมสร้างสังคมพหุวัฒนธรรมเข้มแข็งด้วยคุณธรรมจริยธรรมค่านิยมและความเป็นไทย</a:t>
            </a:r>
            <a:endParaRPr lang="th-TH" altLang="en-US" sz="2600" b="1" cap="all" spc="-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lvl="0" defTabSz="914400" eaLnBrk="0" fontAlgn="base" hangingPunct="0">
              <a:spcAft>
                <a:spcPts val="600"/>
              </a:spcAft>
            </a:pPr>
            <a:r>
              <a:rPr lang="th-TH" altLang="en-US" sz="2600" b="1" cap="all" spc="-50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ยุทศาสตร์ที่ </a:t>
            </a:r>
            <a:r>
              <a:rPr lang="en-US" altLang="en-US" sz="26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5</a:t>
            </a:r>
            <a:r>
              <a:rPr lang="th-TH" altLang="en-US" sz="26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พัฒนาการบริหารจัดการงานวัฒนธรรม</a:t>
            </a:r>
            <a:endParaRPr lang="en-US" altLang="en-US" sz="2600" b="1" cap="all" spc="-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US" altLang="en-US" sz="3200" b="1" cap="all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16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9. ถอดองค์ความรู้ เผยแพร่ ขยายผล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4" y="1376528"/>
            <a:ext cx="4035594" cy="226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91" y="1376527"/>
            <a:ext cx="3587195" cy="226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80" y="1376527"/>
            <a:ext cx="3587195" cy="226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4" y="3801918"/>
            <a:ext cx="4035594" cy="269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92" y="3801918"/>
            <a:ext cx="3587195" cy="269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81" y="3801918"/>
            <a:ext cx="3587195" cy="269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78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565711"/>
            <a:ext cx="3367316" cy="226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8" y="4022962"/>
            <a:ext cx="3367318" cy="221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รูปห้าเหลี่ยม 3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9. ถอดองค์ความรู้ เผยแพร่ ขยายผล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80" y="4022963"/>
            <a:ext cx="3766000" cy="2218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8"/>
          <a:stretch/>
        </p:blipFill>
        <p:spPr>
          <a:xfrm>
            <a:off x="4060883" y="1565711"/>
            <a:ext cx="3765998" cy="226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7" y="1565711"/>
            <a:ext cx="3353184" cy="223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7" y="3955822"/>
            <a:ext cx="3353184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5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8000"/>
                  <a:satMod val="108000"/>
                  <a:lumMod val="110000"/>
                  <a:alpha val="0"/>
                </a:schemeClr>
              </a:gs>
              <a:gs pos="100000">
                <a:schemeClr val="accent1">
                  <a:tint val="81000"/>
                  <a:satMod val="109000"/>
                  <a:lumMod val="10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16" y="1708731"/>
            <a:ext cx="7339652" cy="489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วงรี 2"/>
          <p:cNvSpPr/>
          <p:nvPr/>
        </p:nvSpPr>
        <p:spPr>
          <a:xfrm>
            <a:off x="1625600" y="406400"/>
            <a:ext cx="2525486" cy="957943"/>
          </a:xfrm>
          <a:prstGeom prst="ellipse">
            <a:avLst/>
          </a:prstGeom>
          <a:effectLst>
            <a:outerShdw blurRad="50800" dist="50800" dir="21540000" algn="ctr" rotWithShape="0">
              <a:schemeClr val="bg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คนดี</a:t>
            </a:r>
          </a:p>
        </p:txBody>
      </p:sp>
      <p:sp>
        <p:nvSpPr>
          <p:cNvPr id="8" name="วงรี 7"/>
          <p:cNvSpPr/>
          <p:nvPr/>
        </p:nvSpPr>
        <p:spPr>
          <a:xfrm>
            <a:off x="4754499" y="406400"/>
            <a:ext cx="2525486" cy="957943"/>
          </a:xfrm>
          <a:prstGeom prst="ellipse">
            <a:avLst/>
          </a:prstGeom>
          <a:effectLst>
            <a:outerShdw blurRad="50800" dist="50800" dir="21540000" algn="ctr" rotWithShape="0">
              <a:schemeClr val="bg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องค์กรดี</a:t>
            </a:r>
            <a:endParaRPr lang="th-TH" sz="3600" b="1" cap="all" spc="5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9" name="วงรี 8"/>
          <p:cNvSpPr/>
          <p:nvPr/>
        </p:nvSpPr>
        <p:spPr>
          <a:xfrm>
            <a:off x="7751699" y="406400"/>
            <a:ext cx="2525486" cy="957943"/>
          </a:xfrm>
          <a:prstGeom prst="ellipse">
            <a:avLst/>
          </a:prstGeom>
          <a:effectLst>
            <a:outerShdw blurRad="50800" dist="50800" dir="21540000" algn="ctr" rotWithShape="0">
              <a:schemeClr val="bg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สังคมดี</a:t>
            </a:r>
          </a:p>
        </p:txBody>
      </p:sp>
    </p:spTree>
    <p:extLst>
      <p:ext uri="{BB962C8B-B14F-4D97-AF65-F5344CB8AC3E}">
        <p14:creationId xmlns:p14="http://schemas.microsoft.com/office/powerpoint/2010/main" val="42045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4C021A4-9693-4A39-BBFD-877F153DDF08}"/>
              </a:ext>
            </a:extLst>
          </p:cNvPr>
          <p:cNvSpPr txBox="1">
            <a:spLocks/>
          </p:cNvSpPr>
          <p:nvPr/>
        </p:nvSpPr>
        <p:spPr>
          <a:xfrm>
            <a:off x="1510748" y="3838549"/>
            <a:ext cx="9170503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th-TH" sz="5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จัดทำโดย</a:t>
            </a:r>
          </a:p>
          <a:p>
            <a:pPr algn="ctr"/>
            <a:r>
              <a:rPr lang="th-TH" sz="5400" b="1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สำนักงานวัฒนธรรมจังหวัดนราธิวาส</a:t>
            </a:r>
            <a:r>
              <a:rPr lang="th-TH" sz="5400" b="1" dirty="0" smtClean="0">
                <a:effectLst>
                  <a:outerShdw blurRad="635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5400" b="1" dirty="0" smtClean="0">
                <a:effectLst>
                  <a:outerShdw blurRad="635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th-TH" sz="5400" b="1" dirty="0">
              <a:effectLst>
                <a:outerShdw blurRad="635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DCDF46-6872-4963-A424-FDDEC37C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812" y="527763"/>
            <a:ext cx="1922372" cy="29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9"/>
          <p:cNvSpPr txBox="1">
            <a:spLocks/>
          </p:cNvSpPr>
          <p:nvPr/>
        </p:nvSpPr>
        <p:spPr>
          <a:xfrm>
            <a:off x="783770" y="5565093"/>
            <a:ext cx="10609943" cy="86473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en-US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  <a:sym typeface="Wingdings" panose="05000000000000000000" pitchFamily="2" charset="2"/>
              </a:rPr>
              <a:t></a:t>
            </a:r>
            <a:r>
              <a:rPr lang="th-TH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  <a:sym typeface="Wingdings" panose="05000000000000000000" pitchFamily="2" charset="2"/>
              </a:rPr>
              <a:t>  </a:t>
            </a:r>
            <a:r>
              <a:rPr lang="th-TH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รวม</a:t>
            </a:r>
            <a:r>
              <a:rPr lang="th-TH" sz="2800" cap="all" dirty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ทั้งสิ้น  </a:t>
            </a:r>
            <a:r>
              <a:rPr lang="en-US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65  </a:t>
            </a:r>
            <a:r>
              <a:rPr lang="th-TH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คน</a:t>
            </a:r>
            <a:r>
              <a:rPr lang="en-US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 </a:t>
            </a:r>
            <a:r>
              <a:rPr lang="en-US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</a:t>
            </a:r>
            <a:r>
              <a:rPr lang="th-TH" sz="2800" cap="all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endParaRPr lang="th-TH" sz="2800" cap="all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8000"/>
                  <a:satMod val="108000"/>
                  <a:lumMod val="110000"/>
                  <a:alpha val="0"/>
                </a:schemeClr>
              </a:gs>
              <a:gs pos="100000">
                <a:schemeClr val="accent1">
                  <a:tint val="81000"/>
                  <a:satMod val="109000"/>
                  <a:lumMod val="10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Shape 189"/>
          <p:cNvSpPr txBox="1">
            <a:spLocks/>
          </p:cNvSpPr>
          <p:nvPr/>
        </p:nvSpPr>
        <p:spPr>
          <a:xfrm>
            <a:off x="0" y="185048"/>
            <a:ext cx="12192000" cy="1021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000" cap="all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  <a:sym typeface="Wingdings" panose="05000000000000000000" pitchFamily="2" charset="2"/>
              </a:rPr>
              <a:t></a:t>
            </a:r>
            <a:r>
              <a:rPr lang="th-TH" sz="4000" cap="all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sz="4000" cap="all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  <a:sym typeface="Wingdings" panose="05000000000000000000" pitchFamily="2" charset="2"/>
              </a:rPr>
              <a:t> บุคลากร</a:t>
            </a:r>
            <a:r>
              <a:rPr lang="th-TH" sz="4000" cap="all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สำนักงาน</a:t>
            </a:r>
            <a:r>
              <a:rPr lang="th-TH" sz="4000" cap="all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วัฒนธรรมจังหวัด</a:t>
            </a:r>
            <a:r>
              <a:rPr lang="th-TH" sz="4000" cap="all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นราธิวาส</a:t>
            </a:r>
            <a:r>
              <a:rPr lang="en-US" sz="4000" cap="all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sz="4000" cap="all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en-US" sz="4000" cap="all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  <a:sym typeface="Wingdings" panose="05000000000000000000" pitchFamily="2" charset="2"/>
              </a:rPr>
              <a:t></a:t>
            </a:r>
            <a:r>
              <a:rPr lang="th-TH" sz="4000" cap="all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endParaRPr lang="th-TH" sz="4000" cap="all" dirty="0">
              <a:solidFill>
                <a:schemeClr val="tx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graphicFrame>
        <p:nvGraphicFramePr>
          <p:cNvPr id="10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804991"/>
              </p:ext>
            </p:extLst>
          </p:nvPr>
        </p:nvGraphicFramePr>
        <p:xfrm>
          <a:off x="809993" y="1274123"/>
          <a:ext cx="10572013" cy="4309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6212"/>
                <a:gridCol w="5265801"/>
              </a:tblGrid>
              <a:tr h="900323">
                <a:tc>
                  <a:txBody>
                    <a:bodyPr/>
                    <a:lstStyle/>
                    <a:p>
                      <a:pPr algn="ctr"/>
                      <a:r>
                        <a:rPr lang="th-TH" sz="3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  <a:sym typeface="Wingdings" panose="05000000000000000000" pitchFamily="2" charset="2"/>
                        </a:rPr>
                        <a:t>บุคลากร </a:t>
                      </a:r>
                      <a:r>
                        <a:rPr lang="th-TH" sz="3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ข้าราชการ </a:t>
                      </a:r>
                      <a:r>
                        <a:rPr lang="en-US" sz="3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, </a:t>
                      </a:r>
                      <a:r>
                        <a:rPr lang="th-TH" sz="3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พนักงานราชการ </a:t>
                      </a:r>
                      <a:endParaRPr lang="th-TH" sz="31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marL="104139" marR="104139" marT="52069" marB="520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  <a:sym typeface="Wingdings" panose="05000000000000000000" pitchFamily="2" charset="2"/>
                        </a:rPr>
                        <a:t>บุคลากร </a:t>
                      </a:r>
                      <a:r>
                        <a:rPr lang="th-TH" sz="31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จ้างเหมาบริการ</a:t>
                      </a:r>
                      <a:endParaRPr lang="th-TH" sz="31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marL="104139" marR="104139" marT="52069" marB="52069" anchor="ctr"/>
                </a:tc>
              </a:tr>
              <a:tr h="2874932"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อำนวยการระดับสูง                   ๑</a:t>
                      </a:r>
                      <a:r>
                        <a:rPr lang="th-TH" sz="2800" b="1" baseline="0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</a:t>
                      </a:r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คน </a:t>
                      </a:r>
                    </a:p>
                    <a:p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ระดับชำนาญการพิเศษ               ๓	  คน</a:t>
                      </a:r>
                      <a:b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</a:br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ระดับชำนาญการ</a:t>
                      </a:r>
                      <a:r>
                        <a:rPr lang="th-TH" sz="2800" b="1" baseline="0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/ปฏิบัติการ</a:t>
                      </a:r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   ๑9	  คน</a:t>
                      </a:r>
                    </a:p>
                    <a:p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นักจัดการทั่วไป          	      </a:t>
                      </a:r>
                      <a:r>
                        <a:rPr lang="en-US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</a:t>
                      </a:r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	  คน</a:t>
                      </a:r>
                      <a:b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</a:br>
                      <a:r>
                        <a:rPr lang="th-TH" sz="2800" b="1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นักวิชาการเงินและบัญชี	</a:t>
                      </a:r>
                      <a:r>
                        <a:rPr lang="th-TH" sz="2800" b="1" baseline="0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      ๑	  คน</a:t>
                      </a:r>
                    </a:p>
                    <a:p>
                      <a:r>
                        <a:rPr lang="th-TH" sz="2800" b="1" baseline="0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พนักงานราชการ                      3	  คน</a:t>
                      </a:r>
                    </a:p>
                  </a:txBody>
                  <a:tcPr marL="104139" marR="104139" marT="52069" marB="52069"/>
                </a:tc>
                <a:tc>
                  <a:txBody>
                    <a:bodyPr/>
                    <a:lstStyle/>
                    <a:p>
                      <a:pPr marL="36575">
                        <a:spcAft>
                          <a:spcPts val="0"/>
                        </a:spcAft>
                        <a:buNone/>
                      </a:pPr>
                      <a:r>
                        <a:rPr lang="th-TH" sz="2800" b="1" kern="120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 สำนักงานวัฒนธรรมจังหวัดนราธิวาส      1๙   คน</a:t>
                      </a:r>
                    </a:p>
                    <a:p>
                      <a:pPr marL="36575">
                        <a:spcAft>
                          <a:spcPts val="0"/>
                        </a:spcAft>
                        <a:buNone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lang="th-TH" sz="2800" b="1" kern="120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กลุ่มงานพิธีการศพที่ได้รับพระราชทาน      8   คน</a:t>
                      </a:r>
                      <a:endParaRPr lang="en-US" sz="2800" b="1" kern="1200" dirty="0" smtClean="0">
                        <a:solidFill>
                          <a:schemeClr val="dk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  <a:p>
                      <a:pPr marL="36575">
                        <a:spcAft>
                          <a:spcPts val="0"/>
                        </a:spcAft>
                        <a:buNone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lang="th-TH" sz="2800" b="1" kern="120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งานพิพิธภัณฑ์เมืองนราธิวาส 	        9   คน</a:t>
                      </a:r>
                    </a:p>
                    <a:p>
                      <a:endParaRPr lang="th-TH" sz="2800" b="1" kern="1200" dirty="0">
                        <a:solidFill>
                          <a:schemeClr val="dk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 marL="104139" marR="104139" marT="52069" marB="52069"/>
                </a:tc>
              </a:tr>
              <a:tr h="5344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baseline="0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รวมทั้งสิ้น  </a:t>
                      </a:r>
                      <a:r>
                        <a:rPr lang="en-US" sz="2800" b="1" baseline="0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29  </a:t>
                      </a:r>
                      <a:r>
                        <a:rPr lang="th-TH" sz="2800" b="1" baseline="0" dirty="0" smtClean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คน</a:t>
                      </a:r>
                    </a:p>
                  </a:txBody>
                  <a:tcPr marL="104139" marR="104139" marT="52069" marB="5206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รวมทั้งสิ้น  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36</a:t>
                      </a:r>
                      <a:r>
                        <a:rPr lang="th-TH" sz="2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 คน</a:t>
                      </a:r>
                    </a:p>
                  </a:txBody>
                  <a:tcPr marL="104139" marR="104139" marT="52069" marB="5206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7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8000"/>
                  <a:satMod val="108000"/>
                  <a:lumMod val="110000"/>
                  <a:alpha val="0"/>
                </a:schemeClr>
              </a:gs>
              <a:gs pos="100000">
                <a:schemeClr val="accent1">
                  <a:tint val="81000"/>
                  <a:satMod val="109000"/>
                  <a:lumMod val="10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966672"/>
              </p:ext>
            </p:extLst>
          </p:nvPr>
        </p:nvGraphicFramePr>
        <p:xfrm>
          <a:off x="1001485" y="428177"/>
          <a:ext cx="10261600" cy="6030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1600"/>
              </a:tblGrid>
              <a:tr h="8950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cap="all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/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  <a:sym typeface="Wingdings" panose="05000000000000000000" pitchFamily="2" charset="2"/>
                        </a:rPr>
                        <a:t></a:t>
                      </a:r>
                      <a:r>
                        <a:rPr lang="th-TH" sz="4000" b="1" kern="1200" cap="all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/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  <a:sym typeface="Wingdings" panose="05000000000000000000" pitchFamily="2" charset="2"/>
                        </a:rPr>
                        <a:t>   </a:t>
                      </a:r>
                      <a:r>
                        <a:rPr lang="th-TH" sz="4000" b="1" kern="1200" cap="all" spc="80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/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  <a:sym typeface="Wingdings" panose="05000000000000000000" pitchFamily="2" charset="2"/>
                        </a:rPr>
                        <a:t>การพัฒนาสู่องค์กรคุณธรรมต้นแบบ  </a:t>
                      </a:r>
                      <a:r>
                        <a:rPr lang="en-US" sz="4000" cap="all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/>
                            </a:outerShdw>
                          </a:effectLst>
                          <a:latin typeface="TH SarabunIT๙" panose="020B0500040200020003" pitchFamily="34" charset="-34"/>
                          <a:cs typeface="TH SarabunIT๙" panose="020B0500040200020003" pitchFamily="34" charset="-34"/>
                          <a:sym typeface="Wingdings" panose="05000000000000000000" pitchFamily="2" charset="2"/>
                        </a:rPr>
                        <a:t></a:t>
                      </a:r>
                      <a:r>
                        <a:rPr lang="th-TH" sz="4000" b="1" kern="1200" cap="all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/>
                            </a:outerShdw>
                          </a:effectLst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 </a:t>
                      </a: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1. ประชุมสมาชิกองค์กร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2. กำหนดคุณธรรมเป้าหมาย ประกาศเจตนารมณ์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3. จัดทำแผนดำเนินงาน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4. ดำเนินงานตามแผน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5. จัดระบบติดตาม</a:t>
                      </a:r>
                      <a:r>
                        <a:rPr lang="th-TH" sz="2800" b="1" kern="1200" cap="all" spc="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 รายงานผล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6. ยกย่อง</a:t>
                      </a:r>
                      <a:r>
                        <a:rPr lang="th-TH" sz="2800" b="1" kern="1200" cap="all" spc="50" baseline="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 เชิดชูบุคคลที่ทำความดี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7. ผลสำเร็จการดำเนินงาน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8. เพิ่มประเด็นคุณธรรมเป้าหมาย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  <a:tr h="5706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h-TH" sz="2800" b="1" kern="1200" cap="all" spc="50" dirty="0" smtClean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+mn-ea"/>
                          <a:cs typeface="TH SarabunIT๙" panose="020B0500040200020003" pitchFamily="34" charset="-34"/>
                        </a:rPr>
                        <a:t>9. ถอดองค์ความรู้ เผยแพร่ ขยายผล</a:t>
                      </a:r>
                      <a:endParaRPr lang="th-TH" sz="2800" b="1" kern="1200" cap="all" spc="5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+mn-ea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1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4CA78540-D4EA-448E-B41A-AD92E48F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22" y="79177"/>
            <a:ext cx="10588487" cy="958491"/>
          </a:xfrm>
        </p:spPr>
        <p:txBody>
          <a:bodyPr>
            <a:normAutofit/>
          </a:bodyPr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การพัฒนาสู่องค์กรคุณธรรมต้นแบบ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962949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1. ประชุม</a:t>
            </a:r>
            <a:r>
              <a:rPr lang="th-TH" sz="40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สมาชิกองค์กร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41" y="1870844"/>
            <a:ext cx="3258440" cy="228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15" y="1870844"/>
            <a:ext cx="3260030" cy="228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41" y="4322770"/>
            <a:ext cx="3309335" cy="227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82" y="4275472"/>
            <a:ext cx="3247587" cy="227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9"/>
          <a:stretch/>
        </p:blipFill>
        <p:spPr bwMode="auto">
          <a:xfrm>
            <a:off x="1460937" y="115614"/>
            <a:ext cx="9291145" cy="6642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166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รูปห้าเหลี่ยม 5"/>
          <p:cNvSpPr/>
          <p:nvPr/>
        </p:nvSpPr>
        <p:spPr>
          <a:xfrm>
            <a:off x="0" y="324731"/>
            <a:ext cx="6915807" cy="777766"/>
          </a:xfrm>
          <a:prstGeom prst="homePlat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2</a:t>
            </a:r>
            <a:r>
              <a:rPr lang="th-TH" sz="3600" b="1" cap="all" spc="5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. กำหนดคุณธรรม</a:t>
            </a:r>
            <a:r>
              <a:rPr lang="th-TH" sz="3600" b="1" cap="all" spc="5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เป้าหมาย ประกาศเจตนารมณ์</a:t>
            </a:r>
          </a:p>
        </p:txBody>
      </p:sp>
      <p:sp>
        <p:nvSpPr>
          <p:cNvPr id="12" name="Text Box 16"/>
          <p:cNvSpPr>
            <a:spLocks noChangeArrowheads="1"/>
          </p:cNvSpPr>
          <p:nvPr/>
        </p:nvSpPr>
        <p:spPr bwMode="auto">
          <a:xfrm>
            <a:off x="378371" y="1323753"/>
            <a:ext cx="11335407" cy="5103628"/>
          </a:xfrm>
          <a:prstGeom prst="roundRect">
            <a:avLst>
              <a:gd name="adj" fmla="val 16667"/>
            </a:avLst>
          </a:prstGeom>
          <a:solidFill>
            <a:srgbClr val="FFD757"/>
          </a:solidFill>
          <a:ln>
            <a:noFill/>
          </a:ln>
          <a:effectLst>
            <a:outerShdw dist="12700" dir="54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Aft>
                <a:spcPts val="600"/>
              </a:spcAft>
            </a:pPr>
            <a:endParaRPr lang="en-US" altLang="en-US" sz="3200" b="1" cap="all" spc="50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5901" y="-1792136"/>
            <a:ext cx="4880346" cy="113354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7184" y="1871333"/>
            <a:ext cx="9920177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0" fontAlgn="base" hangingPunct="0"/>
            <a:r>
              <a:rPr lang="th-TH" sz="3600" b="1" cap="all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ประกาศเจตนารมณ์</a:t>
            </a:r>
          </a:p>
          <a:p>
            <a:pPr algn="ctr" defTabSz="914400" eaLnBrk="0" fontAlgn="base" hangingPunct="0"/>
            <a:r>
              <a:rPr lang="th-TH" altLang="en-US" sz="3600" b="1" cap="all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องค์กรคุณธรรม</a:t>
            </a:r>
          </a:p>
          <a:p>
            <a:pPr algn="ctr" defTabSz="914400" eaLnBrk="0" fontAlgn="base" hangingPunct="0">
              <a:spcAft>
                <a:spcPts val="1800"/>
              </a:spcAft>
            </a:pPr>
            <a:r>
              <a:rPr lang="th-TH" altLang="en-US" sz="3600" b="1" cap="all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สำนักงานวัฒนธรรมจังหวัด</a:t>
            </a:r>
            <a:r>
              <a:rPr lang="th-TH" altLang="en-US" sz="3600" b="1" cap="all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นราธิวาส</a:t>
            </a:r>
            <a:endParaRPr lang="th-TH" altLang="en-US" sz="3600" b="1" cap="all" spc="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marL="514350" indent="-514350" defTabSz="914400" eaLnBrk="0" fontAlgn="base" hangingPunct="0">
              <a:buAutoNum type="arabicPeriod"/>
            </a:pPr>
            <a:r>
              <a:rPr lang="th-TH" altLang="en-US" sz="32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เทิดทูนสถาบันชาติ ศาสนา พระมหากษัตริย์</a:t>
            </a:r>
          </a:p>
          <a:p>
            <a:pPr marL="514350" indent="-514350" defTabSz="914400" eaLnBrk="0" fontAlgn="base" hangingPunct="0">
              <a:buAutoNum type="arabicPeriod"/>
            </a:pPr>
            <a:r>
              <a:rPr lang="th-TH" altLang="en-US" sz="32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ดำเนินชีวิตบนพื้นฐานคุณธรรม 4 ประการ พอเพียง วินัย สุจริต จิตอาสา</a:t>
            </a:r>
          </a:p>
          <a:p>
            <a:pPr marL="514350" indent="-514350" defTabSz="914400" eaLnBrk="0" fontAlgn="base" hangingPunct="0">
              <a:buAutoNum type="arabicPeriod"/>
            </a:pPr>
            <a:r>
              <a:rPr lang="th-TH" altLang="en-US" sz="32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ปฏิบัติตามค่านิยมองค์กร </a:t>
            </a:r>
            <a:r>
              <a:rPr lang="en-US" altLang="en-US" sz="32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I SMART</a:t>
            </a:r>
          </a:p>
          <a:p>
            <a:pPr marL="514350" indent="-514350" defTabSz="914400" eaLnBrk="0" fontAlgn="base" hangingPunct="0">
              <a:buAutoNum type="arabicPeriod"/>
            </a:pPr>
            <a:r>
              <a:rPr lang="th-TH" altLang="en-US" sz="3200" b="1" cap="all" spc="-50" dirty="0" smtClean="0">
                <a:solidFill>
                  <a:schemeClr val="bg1"/>
                </a:solidFill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ร่วมส่งเสริมการพัฒนาจังหวัดนราธิวาสไปสู่เป้าหมาย 7 วาระ นราน่าอยู่ อย่างยั่งยืน</a:t>
            </a:r>
            <a:endParaRPr lang="th-TH" altLang="en-US" sz="3200" b="1" cap="all" spc="-50" dirty="0">
              <a:solidFill>
                <a:schemeClr val="bg1"/>
              </a:solidFill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012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N'เดีย ทำ point\พี่ตอย\ภาพ\รูปการลงนาม\ลงนามองค์กรคุณธรรม_๑๙๐๕๑๓_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91" y="4055217"/>
            <a:ext cx="2977421" cy="223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9" y="504497"/>
            <a:ext cx="10663015" cy="3232226"/>
          </a:xfrm>
          <a:prstGeom prst="rect">
            <a:avLst/>
          </a:prstGeom>
          <a:ln w="19050">
            <a:solidFill>
              <a:schemeClr val="tx1"/>
            </a:solidFill>
            <a:prstDash val="lgDash"/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57" y="4055216"/>
            <a:ext cx="2977420" cy="223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772" y="4055215"/>
            <a:ext cx="2977420" cy="223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3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2427</TotalTime>
  <Words>1017</Words>
  <Application>Microsoft Office PowerPoint</Application>
  <PresentationFormat>กำหนดเอง</PresentationFormat>
  <Paragraphs>190</Paragraphs>
  <Slides>33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33</vt:i4>
      </vt:variant>
    </vt:vector>
  </HeadingPairs>
  <TitlesOfParts>
    <vt:vector size="34" baseType="lpstr">
      <vt:lpstr>Circuit</vt:lpstr>
      <vt:lpstr>สำนักงานวัฒนธรรมจังหวัดนราธิวาส องค์กรคุณธรรมต้นแบบ</vt:lpstr>
      <vt:lpstr>สำนักงานวัฒนธรรมจังหวัดนราธิวาส อาคารศาลากลางจังหวัดนราธิวาส หลังเก่า  ถนนพิชิตบำรุง  ตำบลบางนาค  อำเภอเมืองนราธิวาส  จังหวัดนราธิวาส 96000</vt:lpstr>
      <vt:lpstr>งานนำเสนอ PowerPoint</vt:lpstr>
      <vt:lpstr>งานนำเสนอ PowerPoint</vt:lpstr>
      <vt:lpstr>งานนำเสนอ PowerPoint</vt:lpstr>
      <vt:lpstr>การพัฒนาสู่องค์กรคุณธรรมต้นแบบ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การขับเคลื่อนงานด้านพหุวัฒนธรรม ในพื้นที่จังหวัดชายแดนใต้</dc:title>
  <dc:creator>Windows User</dc:creator>
  <cp:lastModifiedBy>NaraCopy</cp:lastModifiedBy>
  <cp:revision>187</cp:revision>
  <cp:lastPrinted>2019-09-09T10:59:34Z</cp:lastPrinted>
  <dcterms:created xsi:type="dcterms:W3CDTF">2019-02-21T02:32:59Z</dcterms:created>
  <dcterms:modified xsi:type="dcterms:W3CDTF">2019-09-10T06:05:21Z</dcterms:modified>
</cp:coreProperties>
</file>