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306" r:id="rId3"/>
    <p:sldId id="259" r:id="rId4"/>
    <p:sldId id="262" r:id="rId5"/>
    <p:sldId id="294" r:id="rId6"/>
    <p:sldId id="295" r:id="rId7"/>
    <p:sldId id="296" r:id="rId8"/>
    <p:sldId id="271" r:id="rId9"/>
    <p:sldId id="272" r:id="rId10"/>
    <p:sldId id="307" r:id="rId11"/>
    <p:sldId id="308" r:id="rId12"/>
    <p:sldId id="290" r:id="rId13"/>
    <p:sldId id="269" r:id="rId14"/>
  </p:sldIdLst>
  <p:sldSz cx="9144000" cy="5143500" type="screen16x9"/>
  <p:notesSz cx="6796088" cy="987107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H Sarabun New" panose="020B0500040200020003" pitchFamily="34" charset="-34"/>
      <p:regular r:id="rId21"/>
      <p:bold r:id="rId22"/>
      <p:italic r:id="rId23"/>
      <p:boldItalic r:id="rId24"/>
    </p:embeddedFont>
    <p:embeddedFont>
      <p:font typeface="TH SarabunIT๙" panose="020B0500040200020003" pitchFamily="34" charset="-34"/>
      <p:regular r:id="rId25"/>
      <p:bold r:id="rId26"/>
      <p:italic r:id="rId27"/>
      <p:boldItalic r:id="rId28"/>
    </p:embeddedFont>
    <p:embeddedFont>
      <p:font typeface="TH SarabunPSK" panose="020B0500040200020003" pitchFamily="34" charset="-34"/>
      <p:regular r:id="rId29"/>
      <p:bold r:id="rId30"/>
      <p:italic r:id="rId31"/>
      <p:boldItalic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CC"/>
    <a:srgbClr val="FFFF00"/>
    <a:srgbClr val="FFFF66"/>
    <a:srgbClr val="6600CC"/>
    <a:srgbClr val="6600FF"/>
    <a:srgbClr val="FF0066"/>
    <a:srgbClr val="008000"/>
    <a:srgbClr val="0000FF"/>
    <a:srgbClr val="BD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99070" autoAdjust="0"/>
  </p:normalViewPr>
  <p:slideViewPr>
    <p:cSldViewPr>
      <p:cViewPr varScale="1">
        <p:scale>
          <a:sx n="76" d="100"/>
          <a:sy n="76" d="100"/>
        </p:scale>
        <p:origin x="90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12" cy="49410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790" y="1"/>
            <a:ext cx="2945712" cy="49410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55222F51-2AF0-4DF8-94D8-27F4F217E692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5391"/>
            <a:ext cx="2945712" cy="494105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790" y="9375391"/>
            <a:ext cx="2945712" cy="494105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F6922492-74D2-413E-82A8-FB46F1950B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4653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DF1E-3559-40BF-AECB-98492DC2883B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7188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5775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375775"/>
            <a:ext cx="294481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D9D1B-9406-4705-88AB-7D28A2B08B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32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133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16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14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92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86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2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587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903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3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74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08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742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E0CF-3B8F-40A7-9E26-9075C66CA7CC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158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1588203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-300584"/>
            <a:ext cx="3529013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990600"/>
            <a:ext cx="9144000" cy="10763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1438" y="-92075"/>
            <a:ext cx="9323388" cy="647700"/>
          </a:xfrm>
          <a:prstGeom prst="rect">
            <a:avLst/>
          </a:prstGeom>
          <a:solidFill>
            <a:srgbClr val="00B0F0">
              <a:alpha val="63000"/>
            </a:srgbClr>
          </a:solidFill>
          <a:ln w="412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67494"/>
            <a:ext cx="6552728" cy="2000548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แนวทางการส่งเสริมและพัฒนา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องค์กรคุณธรรม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ประจำปีงบประมาณ พ.ศ. ๒๕๖5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90488" y="2176463"/>
            <a:ext cx="9324976" cy="3044825"/>
          </a:xfrm>
          <a:prstGeom prst="rect">
            <a:avLst/>
          </a:prstGeom>
          <a:noFill/>
          <a:ln w="412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2055" name="Group 40"/>
          <p:cNvGrpSpPr>
            <a:grpSpLocks/>
          </p:cNvGrpSpPr>
          <p:nvPr/>
        </p:nvGrpSpPr>
        <p:grpSpPr bwMode="auto">
          <a:xfrm>
            <a:off x="557213" y="2284413"/>
            <a:ext cx="1493837" cy="1511300"/>
            <a:chOff x="776536" y="1598410"/>
            <a:chExt cx="1961926" cy="1974606"/>
          </a:xfrm>
        </p:grpSpPr>
        <p:grpSp>
          <p:nvGrpSpPr>
            <p:cNvPr id="2082" name="Group 41"/>
            <p:cNvGrpSpPr>
              <a:grpSpLocks/>
            </p:cNvGrpSpPr>
            <p:nvPr/>
          </p:nvGrpSpPr>
          <p:grpSpPr bwMode="auto">
            <a:xfrm rot="-488558">
              <a:off x="1017032" y="2048139"/>
              <a:ext cx="1686979" cy="1493935"/>
              <a:chOff x="1228346" y="721076"/>
              <a:chExt cx="1752217" cy="1551708"/>
            </a:xfrm>
          </p:grpSpPr>
          <p:sp>
            <p:nvSpPr>
              <p:cNvPr id="49" name="Teardrop 48"/>
              <p:cNvSpPr/>
              <p:nvPr/>
            </p:nvSpPr>
            <p:spPr>
              <a:xfrm rot="2436946">
                <a:off x="2046035" y="1031038"/>
                <a:ext cx="933359" cy="930691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26758" y="719934"/>
                <a:ext cx="1550545" cy="1551152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2083" name="Group 42"/>
            <p:cNvGrpSpPr>
              <a:grpSpLocks/>
            </p:cNvGrpSpPr>
            <p:nvPr/>
          </p:nvGrpSpPr>
          <p:grpSpPr bwMode="auto">
            <a:xfrm>
              <a:off x="776536" y="1598410"/>
              <a:ext cx="1961926" cy="1974606"/>
              <a:chOff x="805634" y="2352995"/>
              <a:chExt cx="1961926" cy="1974606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47333" y="2352995"/>
                <a:ext cx="1795131" cy="5226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 dirty="0">
                    <a:solidFill>
                      <a:schemeClr val="accent6">
                        <a:lumMod val="75000"/>
                      </a:schemeClr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ชุมชนคุณธรรม</a:t>
                </a:r>
              </a:p>
            </p:txBody>
          </p:sp>
          <p:grpSp>
            <p:nvGrpSpPr>
              <p:cNvPr id="2085" name="Group 44"/>
              <p:cNvGrpSpPr>
                <a:grpSpLocks/>
              </p:cNvGrpSpPr>
              <p:nvPr/>
            </p:nvGrpSpPr>
            <p:grpSpPr bwMode="auto">
              <a:xfrm>
                <a:off x="805634" y="2806883"/>
                <a:ext cx="1961926" cy="1520718"/>
                <a:chOff x="1225161" y="1028776"/>
                <a:chExt cx="2108296" cy="1634171"/>
              </a:xfrm>
            </p:grpSpPr>
            <p:pic>
              <p:nvPicPr>
                <p:cNvPr id="2086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ity-Building4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211" r="27757"/>
                <a:stretch>
                  <a:fillRect/>
                </a:stretch>
              </p:blipFill>
              <p:spPr bwMode="auto">
                <a:xfrm>
                  <a:off x="1533257" y="1436939"/>
                  <a:ext cx="1440160" cy="965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7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Flying-Bird-PNG-HD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3098">
                  <a:off x="2133206" y="1028776"/>
                  <a:ext cx="761298" cy="761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8" name="Picture 4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-top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5161" y="1901932"/>
                  <a:ext cx="2108296" cy="7610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056" name="Group 67"/>
          <p:cNvGrpSpPr>
            <a:grpSpLocks/>
          </p:cNvGrpSpPr>
          <p:nvPr/>
        </p:nvGrpSpPr>
        <p:grpSpPr bwMode="auto">
          <a:xfrm>
            <a:off x="3327400" y="2387600"/>
            <a:ext cx="1512888" cy="1336675"/>
            <a:chOff x="6548418" y="4632703"/>
            <a:chExt cx="2223467" cy="1901830"/>
          </a:xfrm>
        </p:grpSpPr>
        <p:grpSp>
          <p:nvGrpSpPr>
            <p:cNvPr id="2076" name="Group 68"/>
            <p:cNvGrpSpPr>
              <a:grpSpLocks/>
            </p:cNvGrpSpPr>
            <p:nvPr/>
          </p:nvGrpSpPr>
          <p:grpSpPr bwMode="auto">
            <a:xfrm rot="530647" flipH="1">
              <a:off x="6614794" y="4632703"/>
              <a:ext cx="1686915" cy="1493935"/>
              <a:chOff x="1228412" y="721081"/>
              <a:chExt cx="1752151" cy="1551708"/>
            </a:xfrm>
          </p:grpSpPr>
          <p:sp>
            <p:nvSpPr>
              <p:cNvPr id="73" name="Teardrop 72"/>
              <p:cNvSpPr/>
              <p:nvPr/>
            </p:nvSpPr>
            <p:spPr>
              <a:xfrm rot="2436946">
                <a:off x="2048753" y="1030897"/>
                <a:ext cx="932990" cy="931384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230988" y="720555"/>
                <a:ext cx="1550944" cy="1550742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sp>
          <p:nvSpPr>
            <p:cNvPr id="2077" name="TextBox 69"/>
            <p:cNvSpPr txBox="1">
              <a:spLocks noChangeArrowheads="1"/>
            </p:cNvSpPr>
            <p:nvPr/>
          </p:nvSpPr>
          <p:spPr bwMode="auto">
            <a:xfrm>
              <a:off x="6548418" y="5965218"/>
              <a:ext cx="2223467" cy="56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r>
                <a:rPr lang="th-TH" sz="2000" b="1" dirty="0">
                  <a:solidFill>
                    <a:srgbClr val="00B0F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อำเภอคุณธรรม</a:t>
              </a:r>
            </a:p>
          </p:txBody>
        </p:sp>
        <p:pic>
          <p:nvPicPr>
            <p:cNvPr id="2078" name="Picture 7" descr="D:\07 สมัชชาคุณธรรม 61\แผนแม่บทส่งเสริมคุณธรรม\03 แนวทางการส่งเสริม พัฒนาและคัดเลือกอำเภอคุณธรรม\รูปภาพ\seo-local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550" y="4703063"/>
              <a:ext cx="969900" cy="9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11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Untitled-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200" y="5311358"/>
              <a:ext cx="1807883" cy="853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7" name="TextBox 74"/>
          <p:cNvSpPr txBox="1">
            <a:spLocks noChangeArrowheads="1"/>
          </p:cNvSpPr>
          <p:nvPr/>
        </p:nvSpPr>
        <p:spPr bwMode="auto">
          <a:xfrm>
            <a:off x="3689112" y="3736072"/>
            <a:ext cx="54193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/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สำนักงานเลขานุการคณะกรรมการส่งเสริมคุณธรรมแห่งชาติ</a:t>
            </a:r>
          </a:p>
          <a:p>
            <a:pPr algn="r"/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กรมการศาสนา  กระทรวงวัฒนธรรม</a:t>
            </a:r>
          </a:p>
        </p:txBody>
      </p:sp>
      <p:sp>
        <p:nvSpPr>
          <p:cNvPr id="76" name="Rectangle 75"/>
          <p:cNvSpPr/>
          <p:nvPr/>
        </p:nvSpPr>
        <p:spPr>
          <a:xfrm>
            <a:off x="-90488" y="4448175"/>
            <a:ext cx="9324976" cy="773113"/>
          </a:xfrm>
          <a:prstGeom prst="rect">
            <a:avLst/>
          </a:prstGeom>
          <a:solidFill>
            <a:srgbClr val="00B0F0">
              <a:alpha val="63000"/>
            </a:srgbClr>
          </a:solidFill>
          <a:ln w="412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2059" name="Group 50"/>
          <p:cNvGrpSpPr>
            <a:grpSpLocks/>
          </p:cNvGrpSpPr>
          <p:nvPr/>
        </p:nvGrpSpPr>
        <p:grpSpPr bwMode="auto">
          <a:xfrm>
            <a:off x="107950" y="3795713"/>
            <a:ext cx="2447925" cy="1223962"/>
            <a:chOff x="-354423" y="4740659"/>
            <a:chExt cx="3418710" cy="1723820"/>
          </a:xfrm>
        </p:grpSpPr>
        <p:sp>
          <p:nvSpPr>
            <p:cNvPr id="2068" name="TextBox 51"/>
            <p:cNvSpPr txBox="1">
              <a:spLocks noChangeArrowheads="1"/>
            </p:cNvSpPr>
            <p:nvPr/>
          </p:nvSpPr>
          <p:spPr bwMode="auto">
            <a:xfrm>
              <a:off x="-354423" y="5658765"/>
              <a:ext cx="1800199" cy="56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r>
                <a:rPr lang="th-TH" sz="2000" b="1" dirty="0">
                  <a:solidFill>
                    <a:srgbClr val="00B05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องค์กรคุณธรรม</a:t>
              </a:r>
            </a:p>
          </p:txBody>
        </p:sp>
        <p:grpSp>
          <p:nvGrpSpPr>
            <p:cNvPr id="2069" name="Group 52"/>
            <p:cNvGrpSpPr>
              <a:grpSpLocks/>
            </p:cNvGrpSpPr>
            <p:nvPr/>
          </p:nvGrpSpPr>
          <p:grpSpPr bwMode="auto">
            <a:xfrm>
              <a:off x="1154739" y="4740659"/>
              <a:ext cx="1909548" cy="1723820"/>
              <a:chOff x="1117022" y="4202889"/>
              <a:chExt cx="1909548" cy="1723820"/>
            </a:xfrm>
          </p:grpSpPr>
          <p:grpSp>
            <p:nvGrpSpPr>
              <p:cNvPr id="2070" name="Group 53"/>
              <p:cNvGrpSpPr>
                <a:grpSpLocks/>
              </p:cNvGrpSpPr>
              <p:nvPr/>
            </p:nvGrpSpPr>
            <p:grpSpPr bwMode="auto">
              <a:xfrm rot="-151927">
                <a:off x="1259345" y="4432776"/>
                <a:ext cx="1686913" cy="1493933"/>
                <a:chOff x="1228412" y="721081"/>
                <a:chExt cx="1752151" cy="1551708"/>
              </a:xfrm>
            </p:grpSpPr>
            <p:sp>
              <p:nvSpPr>
                <p:cNvPr id="58" name="Teardrop 57"/>
                <p:cNvSpPr/>
                <p:nvPr/>
              </p:nvSpPr>
              <p:spPr>
                <a:xfrm rot="2436946">
                  <a:off x="2046548" y="1029981"/>
                  <a:ext cx="932636" cy="933561"/>
                </a:xfrm>
                <a:prstGeom prst="teardrop">
                  <a:avLst/>
                </a:prstGeom>
                <a:solidFill>
                  <a:srgbClr val="429780"/>
                </a:solidFill>
                <a:ln>
                  <a:solidFill>
                    <a:srgbClr val="42978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>
                    <a:latin typeface="TH SarabunIT๙" panose="020B0500040200020003" pitchFamily="34" charset="-34"/>
                    <a:cs typeface="TH SarabunIT๙" panose="020B0500040200020003" pitchFamily="34" charset="-34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228634" y="719374"/>
                  <a:ext cx="1552089" cy="155129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>
                    <a:latin typeface="TH SarabunIT๙" panose="020B0500040200020003" pitchFamily="34" charset="-34"/>
                    <a:cs typeface="TH SarabunIT๙" panose="020B0500040200020003" pitchFamily="34" charset="-34"/>
                  </a:endParaRPr>
                </a:p>
              </p:txBody>
            </p:sp>
          </p:grpSp>
          <p:grpSp>
            <p:nvGrpSpPr>
              <p:cNvPr id="2071" name="Group 54"/>
              <p:cNvGrpSpPr>
                <a:grpSpLocks/>
              </p:cNvGrpSpPr>
              <p:nvPr/>
            </p:nvGrpSpPr>
            <p:grpSpPr bwMode="auto">
              <a:xfrm>
                <a:off x="1117022" y="4202889"/>
                <a:ext cx="1909548" cy="1458359"/>
                <a:chOff x="767059" y="59426"/>
                <a:chExt cx="3099624" cy="2367244"/>
              </a:xfrm>
            </p:grpSpPr>
            <p:pic>
              <p:nvPicPr>
                <p:cNvPr id="2072" name="Picture 6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_makinglifeeasier.pn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59" y="59426"/>
                  <a:ext cx="3099624" cy="17080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3" name="Picture 5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001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6368" y="1660660"/>
                  <a:ext cx="2232248" cy="766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060" name="Group 60"/>
          <p:cNvGrpSpPr>
            <a:grpSpLocks/>
          </p:cNvGrpSpPr>
          <p:nvPr/>
        </p:nvGrpSpPr>
        <p:grpSpPr bwMode="auto">
          <a:xfrm rot="20815557">
            <a:off x="3131521" y="3640257"/>
            <a:ext cx="1829244" cy="1480083"/>
            <a:chOff x="7681902" y="2450142"/>
            <a:chExt cx="2846639" cy="2287491"/>
          </a:xfrm>
        </p:grpSpPr>
        <p:grpSp>
          <p:nvGrpSpPr>
            <p:cNvPr id="2062" name="Group 61"/>
            <p:cNvGrpSpPr>
              <a:grpSpLocks/>
            </p:cNvGrpSpPr>
            <p:nvPr/>
          </p:nvGrpSpPr>
          <p:grpSpPr bwMode="auto">
            <a:xfrm rot="686669" flipH="1">
              <a:off x="7681902" y="2450142"/>
              <a:ext cx="1686915" cy="1493935"/>
              <a:chOff x="1228412" y="721081"/>
              <a:chExt cx="1752151" cy="1551708"/>
            </a:xfrm>
          </p:grpSpPr>
          <p:sp>
            <p:nvSpPr>
              <p:cNvPr id="66" name="Teardrop 65"/>
              <p:cNvSpPr/>
              <p:nvPr/>
            </p:nvSpPr>
            <p:spPr>
              <a:xfrm rot="2436946">
                <a:off x="2047135" y="1028600"/>
                <a:ext cx="934015" cy="935258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228921" y="719308"/>
                <a:ext cx="1552414" cy="155196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sp>
          <p:nvSpPr>
            <p:cNvPr id="2063" name="TextBox 62"/>
            <p:cNvSpPr txBox="1">
              <a:spLocks noChangeArrowheads="1"/>
            </p:cNvSpPr>
            <p:nvPr/>
          </p:nvSpPr>
          <p:spPr bwMode="auto">
            <a:xfrm rot="784443">
              <a:off x="8503136" y="4119016"/>
              <a:ext cx="2025405" cy="61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r>
                <a:rPr lang="th-TH" sz="2000" b="1" dirty="0">
                  <a:solidFill>
                    <a:srgbClr val="0070C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จังหวัดคุณธรรม</a:t>
              </a:r>
            </a:p>
          </p:txBody>
        </p:sp>
        <p:pic>
          <p:nvPicPr>
            <p:cNvPr id="2064" name="Picture 4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thailand-map-1360073_960_72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967">
              <a:off x="8249250" y="2498646"/>
              <a:ext cx="794968" cy="1463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6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pointer_compass-51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046" y="2795811"/>
              <a:ext cx="374386" cy="37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1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98" y="4549303"/>
            <a:ext cx="3476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54" y="4589431"/>
            <a:ext cx="483518" cy="4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4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1080E34-48C3-4F68-87CC-FDA3A6DEE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818" y="686593"/>
            <a:ext cx="8125436" cy="3957162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235681" y="336670"/>
            <a:ext cx="4362903" cy="747251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th-TH" sz="360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07633" y="363175"/>
            <a:ext cx="4433480" cy="694240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องค์กรคุณธรรม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ต้นแบบโดดเด่น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55326" y="1380833"/>
            <a:ext cx="7633347" cy="137134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คณะอนุกรรมการส่งเสริมคุณธรรมระดับกระทรวงแต่ละกระทรวง</a:t>
            </a:r>
          </a:p>
          <a:p>
            <a:pPr algn="ctr"/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คัดเลือก</a:t>
            </a:r>
            <a:r>
              <a:rPr lang="th-TH" sz="32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องค์กรคุณธรรมต้นแบบ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จำนวน</a:t>
            </a:r>
            <a:r>
              <a:rPr lang="th-TH" sz="26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1 องค์กร </a:t>
            </a:r>
          </a:p>
          <a:p>
            <a:pPr algn="ctr"/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เพื่อเสนอเป็น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6EAD7EB5-8222-4DF3-BD21-73F420F65E66}"/>
              </a:ext>
            </a:extLst>
          </p:cNvPr>
          <p:cNvSpPr txBox="1"/>
          <p:nvPr/>
        </p:nvSpPr>
        <p:spPr>
          <a:xfrm>
            <a:off x="2114252" y="2928527"/>
            <a:ext cx="51125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องค์กรคุณธรรมต้นแบบโดดเด่น</a:t>
            </a:r>
          </a:p>
        </p:txBody>
      </p:sp>
    </p:spTree>
    <p:extLst>
      <p:ext uri="{BB962C8B-B14F-4D97-AF65-F5344CB8AC3E}">
        <p14:creationId xmlns:p14="http://schemas.microsoft.com/office/powerpoint/2010/main" val="232331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" y="0"/>
            <a:ext cx="9144000" cy="5452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15" y="222745"/>
            <a:ext cx="9144000" cy="108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3200" b="1" dirty="0">
                <a:solidFill>
                  <a:srgbClr val="0033CC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แผนการดำเนินงานของคณะอนุกรรมการด้านการประเมิน</a:t>
            </a:r>
          </a:p>
          <a:p>
            <a:pPr algn="ctr">
              <a:lnSpc>
                <a:spcPts val="3800"/>
              </a:lnSpc>
            </a:pPr>
            <a:r>
              <a:rPr lang="th-TH" sz="3200" b="1" dirty="0">
                <a:solidFill>
                  <a:srgbClr val="0033CC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 องค์กร อำเภอ และจังหวัดคุณธรรม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0" y="483518"/>
            <a:ext cx="7946446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657532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4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๑</a:t>
            </a:r>
            <a:endParaRPr lang="th-TH" sz="4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2676196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0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2</a:t>
            </a:r>
            <a:endParaRPr lang="th-TH" sz="44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1947" y="2650830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0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3</a:t>
            </a:r>
            <a:endParaRPr lang="th-TH" sz="44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676196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0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4</a:t>
            </a:r>
            <a:endParaRPr lang="th-TH" sz="44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2676196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0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5</a:t>
            </a:r>
            <a:endParaRPr lang="th-TH" sz="44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2715766"/>
            <a:ext cx="1224136" cy="61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itchFamily="34" charset="-34"/>
                <a:cs typeface="TH SarabunIT๙" pitchFamily="34" charset="-34"/>
              </a:rPr>
              <a:t>ต.ค. ๖๔ 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–</a:t>
            </a:r>
          </a:p>
          <a:p>
            <a:pPr>
              <a:lnSpc>
                <a:spcPts val="2000"/>
              </a:lnSpc>
            </a:pP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ม.ค.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๖๕</a:t>
            </a:r>
            <a:endParaRPr lang="th-TH" sz="1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1388070"/>
            <a:ext cx="2232248" cy="1196846"/>
          </a:xfrm>
          <a:prstGeom prst="roundRect">
            <a:avLst/>
          </a:prstGeom>
          <a:solidFill>
            <a:schemeClr val="bg1">
              <a:alpha val="46000"/>
            </a:schemeClr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632" y="2608368"/>
            <a:ext cx="0" cy="179406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511660" y="3442429"/>
            <a:ext cx="2232248" cy="1374735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843808" y="3219822"/>
            <a:ext cx="0" cy="179406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66742" y="3595241"/>
            <a:ext cx="22292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ประชุมเพื่อพิจารณา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highlight>
                  <a:srgbClr val="FF0000"/>
                </a:highlight>
                <a:latin typeface="TH SarabunIT๙" pitchFamily="34" charset="-34"/>
                <a:cs typeface="TH SarabunIT๙" pitchFamily="34" charset="-34"/>
              </a:rPr>
              <a:t>แผนการดำเนินงาน 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ปีงบประมาณ พ.ศ. ๒๕๖๕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912804" y="1279924"/>
            <a:ext cx="2232248" cy="1294572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283968" y="2608368"/>
            <a:ext cx="0" cy="17940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06532" y="2721601"/>
            <a:ext cx="106141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ธ.ค. ๖๔ -ม.ค. 6๕</a:t>
            </a:r>
            <a:endParaRPr lang="th-TH" sz="20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524" y="1481931"/>
            <a:ext cx="222923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1800" b="1" dirty="0">
                <a:highlight>
                  <a:srgbClr val="FFFF00"/>
                </a:highlight>
                <a:latin typeface="TH SarabunIT๙" panose="020B0500040200020003" pitchFamily="34" charset="-34"/>
                <a:cs typeface="TH SarabunIT๙" pitchFamily="34" charset="-34"/>
              </a:rPr>
              <a:t>การประกาศยกย่องชุมชน องค์กร อำเภอ และจังหวัดคุณธรรม </a:t>
            </a: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ประจำปีงบประมาณ 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พ.ศ. ๒๕๖๔</a:t>
            </a:r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230423" y="3442428"/>
            <a:ext cx="2576777" cy="1374735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652120" y="3219822"/>
            <a:ext cx="0" cy="179406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95085" y="2715766"/>
            <a:ext cx="1038022" cy="61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itchFamily="34" charset="-34"/>
                <a:cs typeface="TH SarabunIT๙" pitchFamily="34" charset="-34"/>
              </a:rPr>
              <a:t>ธ.ค. ๖๔ -</a:t>
            </a:r>
          </a:p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itchFamily="34" charset="-34"/>
                <a:cs typeface="TH SarabunIT๙" pitchFamily="34" charset="-34"/>
              </a:rPr>
              <a:t>มิ.ย. ๖๕     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009148" y="1358034"/>
            <a:ext cx="2232248" cy="1226882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020272" y="2622004"/>
            <a:ext cx="0" cy="16577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30423" y="3461661"/>
            <a:ext cx="263672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1700" b="1" dirty="0">
                <a:highlight>
                  <a:srgbClr val="00FF00"/>
                </a:highlight>
                <a:latin typeface="TH SarabunIT๙" panose="020B0500040200020003" pitchFamily="34" charset="-34"/>
                <a:cs typeface="TH SarabunIT๙" pitchFamily="34" charset="-34"/>
              </a:rPr>
              <a:t>จัดทำเกณฑ์การประเมินชุมชน องค์กร อำเภอ และจังหวัดคุณธรรม</a:t>
            </a:r>
          </a:p>
          <a:p>
            <a:pPr algn="ctr">
              <a:lnSpc>
                <a:spcPts val="2000"/>
              </a:lnSpc>
            </a:pPr>
            <a:r>
              <a:rPr lang="th-TH" sz="1700" b="1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itchFamily="34" charset="-34"/>
              </a:rPr>
              <a:t> </a:t>
            </a:r>
            <a:r>
              <a:rPr lang="th-TH" sz="1700" b="1" dirty="0">
                <a:latin typeface="TH SarabunIT๙" panose="020B0500040200020003" pitchFamily="34" charset="-34"/>
                <a:cs typeface="TH SarabunIT๙" pitchFamily="34" charset="-34"/>
              </a:rPr>
              <a:t>สำหรับใช้ในปีงบประมาณ พ.ศ. 2566</a:t>
            </a:r>
          </a:p>
          <a:p>
            <a:pPr algn="ctr">
              <a:lnSpc>
                <a:spcPts val="2000"/>
              </a:lnSpc>
            </a:pPr>
            <a:r>
              <a:rPr lang="th-TH" sz="1700" b="1" dirty="0">
                <a:latin typeface="TH SarabunIT๙" panose="020B0500040200020003" pitchFamily="34" charset="-34"/>
                <a:cs typeface="TH SarabunIT๙" pitchFamily="34" charset="-34"/>
              </a:rPr>
              <a:t>(คณะอนุกรรมการฯ มอบ</a:t>
            </a:r>
          </a:p>
          <a:p>
            <a:pPr algn="ctr">
              <a:lnSpc>
                <a:spcPts val="2000"/>
              </a:lnSpc>
            </a:pPr>
            <a:r>
              <a:rPr lang="th-TH" sz="1700" b="1" dirty="0">
                <a:latin typeface="TH SarabunIT๙" panose="020B0500040200020003" pitchFamily="34" charset="-34"/>
                <a:cs typeface="TH SarabunIT๙" pitchFamily="34" charset="-34"/>
              </a:rPr>
              <a:t>คณะทำงานฯ ดำเนินการ)</a:t>
            </a:r>
            <a:endParaRPr lang="th-TH" sz="17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96136" y="2817081"/>
            <a:ext cx="113396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itchFamily="34" charset="-34"/>
                <a:cs typeface="TH SarabunIT๙" pitchFamily="34" charset="-34"/>
              </a:rPr>
              <a:t>ม.ค.–มิ.ย. ๖๕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51951" y="1262109"/>
            <a:ext cx="222923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1800" b="1" dirty="0">
                <a:highlight>
                  <a:srgbClr val="FFCC00"/>
                </a:highlight>
                <a:latin typeface="TH SarabunIT๙" panose="020B0500040200020003" pitchFamily="34" charset="-34"/>
                <a:cs typeface="TH SarabunIT๙" pitchFamily="34" charset="-34"/>
              </a:rPr>
              <a:t>แจ้งกระทรวง จังหวัด องค์กร ดำเนินการประเมิน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ชุมชน องค์กร อำเภอ และจังหวัดคุณธรรม 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ตามเกณฑ์ที่กำหนด </a:t>
            </a:r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6296" y="2807642"/>
            <a:ext cx="114169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ก.ค.-ส.ค. 6๕</a:t>
            </a:r>
            <a:endParaRPr lang="th-TH" sz="20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21862" y="1426205"/>
            <a:ext cx="221953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1800" b="1" dirty="0">
                <a:highlight>
                  <a:srgbClr val="00FFFF"/>
                </a:highlight>
                <a:latin typeface="TH SarabunIT๙" panose="020B0500040200020003" pitchFamily="34" charset="-34"/>
                <a:cs typeface="TH SarabunIT๙" pitchFamily="34" charset="-34"/>
              </a:rPr>
              <a:t>พิจารณาผลการประเมิน 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และรวบรวมเสนอ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คณะกรรมการ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ส่งเสริมคุณธรรมแห่งชาติ</a:t>
            </a:r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7077068" y="3560282"/>
            <a:ext cx="1887420" cy="14597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ประกาศยกย่อง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 องค์กร อำเภอ และจังหวัดคุณธรรม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ประจำปีงบประมาณ 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พ.ศ. ๒๕๖๕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9156" y="3147814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ก.ย. ๖๕</a:t>
            </a:r>
          </a:p>
        </p:txBody>
      </p:sp>
    </p:spTree>
    <p:extLst>
      <p:ext uri="{BB962C8B-B14F-4D97-AF65-F5344CB8AC3E}">
        <p14:creationId xmlns:p14="http://schemas.microsoft.com/office/powerpoint/2010/main" val="37844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20" grpId="0" animBg="1"/>
      <p:bldP spid="25" grpId="0"/>
      <p:bldP spid="28" grpId="0" animBg="1"/>
      <p:bldP spid="30" grpId="0"/>
      <p:bldP spid="31" grpId="0"/>
      <p:bldP spid="39" grpId="0" animBg="1"/>
      <p:bldP spid="41" grpId="0"/>
      <p:bldP spid="42" grpId="0" animBg="1"/>
      <p:bldP spid="46" grpId="0"/>
      <p:bldP spid="47" grpId="0"/>
      <p:bldP spid="48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846931"/>
            <a:ext cx="9144000" cy="10763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-90488" y="4386708"/>
            <a:ext cx="9324976" cy="777330"/>
          </a:xfrm>
          <a:prstGeom prst="rect">
            <a:avLst/>
          </a:prstGeom>
          <a:solidFill>
            <a:srgbClr val="00B0F0">
              <a:alpha val="63000"/>
            </a:srgbClr>
          </a:solidFill>
          <a:ln w="412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450" y="269081"/>
            <a:ext cx="6769100" cy="64611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/>
            <a:r>
              <a:rPr lang="th-TH" sz="3600" b="1">
                <a:solidFill>
                  <a:srgbClr val="FF3399"/>
                </a:solidFill>
                <a:latin typeface="TH SarabunIT๙" panose="020B0500040200020003" pitchFamily="34" charset="-34"/>
                <a:cs typeface="TH SarabunIT๙" pitchFamily="34" charset="-34"/>
              </a:rPr>
              <a:t>ผลสำเร็จของแผนแม่บทส่งเสริมคุณธรรมแห่งชาติ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87450" y="267494"/>
            <a:ext cx="6769100" cy="646112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12181"/>
            <a:ext cx="2089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1027906"/>
            <a:ext cx="18113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1200944"/>
            <a:ext cx="6985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lnSpc>
                <a:spcPts val="2700"/>
              </a:lnSpc>
            </a:pPr>
            <a:r>
              <a:rPr lang="th-TH">
                <a:latin typeface="TH SarabunIT๙" panose="020B0500040200020003" pitchFamily="34" charset="-34"/>
                <a:cs typeface="TH SarabunIT๙" pitchFamily="34" charset="-34"/>
              </a:rPr>
              <a:t> </a:t>
            </a:r>
            <a:r>
              <a:rPr lang="th-TH" sz="4000" b="1">
                <a:solidFill>
                  <a:srgbClr val="9933FF"/>
                </a:solidFill>
                <a:latin typeface="TH SarabunIT๙" pitchFamily="34" charset="-34"/>
                <a:cs typeface="TH SarabunIT๙" pitchFamily="34" charset="-34"/>
              </a:rPr>
              <a:t>“ประชาชน” </a:t>
            </a:r>
            <a:r>
              <a:rPr lang="th-TH" sz="2400">
                <a:latin typeface="TH SarabunIT๙" pitchFamily="34" charset="-34"/>
                <a:cs typeface="TH SarabunIT๙" pitchFamily="34" charset="-34"/>
              </a:rPr>
              <a:t>มีพฤติกรรมที่ถูกต้องดีงามด้วยหลักธรรมทางศาสนา</a:t>
            </a:r>
          </a:p>
          <a:p>
            <a:pPr>
              <a:lnSpc>
                <a:spcPts val="2700"/>
              </a:lnSpc>
            </a:pPr>
            <a:r>
              <a:rPr lang="th-TH" sz="4000" b="1">
                <a:solidFill>
                  <a:srgbClr val="9933FF"/>
                </a:solidFill>
                <a:latin typeface="TH SarabunIT๙" pitchFamily="34" charset="-34"/>
                <a:cs typeface="TH SarabunIT๙" pitchFamily="34" charset="-34"/>
              </a:rPr>
              <a:t>            </a:t>
            </a:r>
            <a:r>
              <a:rPr lang="th-TH" b="1">
                <a:solidFill>
                  <a:srgbClr val="9933FF"/>
                </a:solidFill>
                <a:latin typeface="TH SarabunIT๙" pitchFamily="34" charset="-34"/>
                <a:cs typeface="TH SarabunIT๙" pitchFamily="34" charset="-34"/>
              </a:rPr>
              <a:t>มั่งคั่ง ยั่งยืน </a:t>
            </a:r>
            <a:r>
              <a:rPr lang="th-TH" sz="2000">
                <a:latin typeface="TH SarabunIT๙" pitchFamily="34" charset="-34"/>
                <a:cs typeface="TH SarabunIT๙" pitchFamily="34" charset="-34"/>
              </a:rPr>
              <a:t>ด้วยหลักปรัชญาของเศรษฐกิจพอเพียงและวิถีวัฒนธรรมไทย</a:t>
            </a:r>
            <a:endParaRPr lang="th-TH" sz="2000" b="1">
              <a:solidFill>
                <a:srgbClr val="9933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1974056"/>
            <a:ext cx="85693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lnSpc>
                <a:spcPts val="2800"/>
              </a:lnSpc>
            </a:pPr>
            <a:r>
              <a:rPr lang="th-TH">
                <a:latin typeface="TH SarabunIT๙" panose="020B0500040200020003" pitchFamily="34" charset="-34"/>
                <a:cs typeface="TH SarabunIT๙" pitchFamily="34" charset="-34"/>
              </a:rPr>
              <a:t>                                                                          </a:t>
            </a:r>
            <a:r>
              <a:rPr lang="th-TH" sz="4000" b="1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“สังคม” </a:t>
            </a:r>
            <a:endParaRPr lang="th-TH" sz="2400">
              <a:solidFill>
                <a:srgbClr val="00B050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ts val="2800"/>
              </a:lnSpc>
            </a:pPr>
            <a:r>
              <a:rPr lang="th-TH" sz="2400">
                <a:latin typeface="TH SarabunIT๙" pitchFamily="34" charset="-34"/>
                <a:cs typeface="TH SarabunIT๙" pitchFamily="34" charset="-34"/>
              </a:rPr>
              <a:t>                             ยึดมั่นในสถาบันชาติ ศาสนา และพระมหากษัตริย์ มีความเอื้ออาทร</a:t>
            </a:r>
          </a:p>
          <a:p>
            <a:pPr>
              <a:lnSpc>
                <a:spcPts val="2800"/>
              </a:lnSpc>
            </a:pPr>
            <a:r>
              <a:rPr lang="th-TH" sz="2400">
                <a:latin typeface="TH SarabunIT๙" pitchFamily="34" charset="-34"/>
                <a:cs typeface="TH SarabunIT๙" pitchFamily="34" charset="-34"/>
              </a:rPr>
              <a:t>                        และแบ่งปัน  </a:t>
            </a:r>
            <a:r>
              <a:rPr lang="th-TH" sz="2400" b="1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ประกอบด้วย</a:t>
            </a:r>
            <a:r>
              <a:rPr lang="th-TH" sz="2400" b="1">
                <a:solidFill>
                  <a:srgbClr val="9933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b="1">
                <a:solidFill>
                  <a:srgbClr val="9933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>
                <a:latin typeface="TH SarabunIT๙" pitchFamily="34" charset="-34"/>
                <a:cs typeface="TH SarabunIT๙" pitchFamily="34" charset="-34"/>
              </a:rPr>
              <a:t>คนมีคุณธรรม องค์กร หน่วยงาน ชุมชนคุณธรรม</a:t>
            </a:r>
            <a:endParaRPr lang="th-TH" sz="2400" b="1">
              <a:solidFill>
                <a:srgbClr val="9933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68538" y="3219822"/>
            <a:ext cx="6983412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lnSpc>
                <a:spcPts val="2700"/>
              </a:lnSpc>
            </a:pPr>
            <a:r>
              <a:rPr lang="th-TH" dirty="0">
                <a:latin typeface="TH SarabunIT๙" panose="020B0500040200020003" pitchFamily="34" charset="-34"/>
                <a:cs typeface="TH SarabunIT๙" pitchFamily="34" charset="-34"/>
              </a:rPr>
              <a:t> </a:t>
            </a:r>
            <a:r>
              <a:rPr lang="th-TH" sz="4000" b="1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“ประเทศชาติ” </a:t>
            </a:r>
          </a:p>
          <a:p>
            <a:pPr>
              <a:lnSpc>
                <a:spcPts val="2700"/>
              </a:lnSpc>
            </a:pP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มีความสงบสุข สมานฉันท์ </a:t>
            </a:r>
            <a:r>
              <a:rPr lang="th-TH" b="1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มั่นคง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ด้วยมิติทางศาสนาอย่าง </a:t>
            </a:r>
            <a:r>
              <a:rPr lang="th-TH" b="1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ยั่งยืน </a:t>
            </a:r>
          </a:p>
          <a:p>
            <a:pPr>
              <a:lnSpc>
                <a:spcPts val="2700"/>
              </a:lnSpc>
            </a:pP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เป็นแบบอย่างในการส่งเสริมคุณธรรมในประชาคมอาเซียนและประชาคมโลก</a:t>
            </a:r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355056"/>
            <a:ext cx="23764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188244"/>
            <a:ext cx="1998662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98" y="4549303"/>
            <a:ext cx="3476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54" y="4589431"/>
            <a:ext cx="483518" cy="4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5" b="9710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470754"/>
            <a:ext cx="1921406" cy="1765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79" y="-20538"/>
            <a:ext cx="91163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1600"/>
              </a:spcBef>
            </a:pPr>
            <a:endParaRPr lang="th-TH" b="1" dirty="0">
              <a:solidFill>
                <a:srgbClr val="0070C0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ts val="3800"/>
              </a:lnSpc>
              <a:spcBef>
                <a:spcPts val="1600"/>
              </a:spcBef>
            </a:pPr>
            <a:r>
              <a:rPr lang="th-TH" sz="3200" b="1" dirty="0">
                <a:solidFill>
                  <a:srgbClr val="0033CC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สำนักงานเลขานุการคณะกรรมการส่งเสริมคุณธรรมแห่งชาติ</a:t>
            </a:r>
            <a:endParaRPr lang="th-TH" sz="3200" b="1" dirty="0">
              <a:solidFill>
                <a:srgbClr val="0033CC"/>
              </a:solidFill>
              <a:effectLst>
                <a:glow rad="1016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2267744" y="1275606"/>
            <a:ext cx="4536504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headEnd type="oval"/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164944"/>
            <a:ext cx="914399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th-TH" sz="30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กรมการศาสนา  กระทรวงวัฒนธรรม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569" y="2139702"/>
            <a:ext cx="820789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th-TH" sz="30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</a:t>
            </a: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โทร. ๐ ๒๒๐๙ ๓๗๓๓</a:t>
            </a:r>
          </a:p>
          <a:p>
            <a:pPr>
              <a:lnSpc>
                <a:spcPts val="4000"/>
              </a:lnSpc>
            </a:pP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โทรสาร ๐ ๒๒๐๒ ๙๖๒๘</a:t>
            </a:r>
          </a:p>
          <a:p>
            <a:pPr>
              <a:lnSpc>
                <a:spcPts val="4000"/>
              </a:lnSpc>
            </a:pPr>
            <a:r>
              <a:rPr lang="en-US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</a:t>
            </a: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</a:t>
            </a:r>
            <a:r>
              <a:rPr lang="en-US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email: nmpc.dra@gmail.com</a:t>
            </a:r>
          </a:p>
          <a:p>
            <a:pPr>
              <a:lnSpc>
                <a:spcPts val="4000"/>
              </a:lnSpc>
            </a:pPr>
            <a:r>
              <a:rPr lang="en-US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</a:t>
            </a: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</a:t>
            </a:r>
            <a:r>
              <a:rPr lang="en-US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website: www.nmpc.go.th </a:t>
            </a:r>
            <a:endParaRPr lang="th-TH" b="1" dirty="0">
              <a:solidFill>
                <a:srgbClr val="008000"/>
              </a:solidFill>
              <a:effectLst>
                <a:glow rad="1016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ts val="4000"/>
              </a:lnSpc>
            </a:pPr>
            <a:endParaRPr lang="th-TH" b="1" dirty="0">
              <a:solidFill>
                <a:srgbClr val="008000"/>
              </a:solidFill>
              <a:effectLst>
                <a:glow rad="1016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8" y="1779662"/>
            <a:ext cx="1098568" cy="12204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04" y="2643758"/>
            <a:ext cx="512442" cy="514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90" y="3291831"/>
            <a:ext cx="408069" cy="3929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84" y="3698257"/>
            <a:ext cx="683082" cy="683082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6" y="4477672"/>
            <a:ext cx="3476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2" y="4517800"/>
            <a:ext cx="483518" cy="4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9223" y="181674"/>
            <a:ext cx="8702209" cy="646112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1378" y="243586"/>
            <a:ext cx="874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/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“แผนแม่บทส่งเสริมคุณธรรมแห่งชาติ ฉบับที่ 1 (พ.ศ. 2559 – 2564)”</a:t>
            </a: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0325164C-ED08-4C8A-B218-88C2109E67C7}"/>
              </a:ext>
            </a:extLst>
          </p:cNvPr>
          <p:cNvGrpSpPr/>
          <p:nvPr/>
        </p:nvGrpSpPr>
        <p:grpSpPr>
          <a:xfrm>
            <a:off x="195525" y="1007929"/>
            <a:ext cx="8570758" cy="3140023"/>
            <a:chOff x="195525" y="1007929"/>
            <a:chExt cx="8570758" cy="3140023"/>
          </a:xfrm>
        </p:grpSpPr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1494746" y="1007929"/>
              <a:ext cx="19437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ctr"/>
              <a:r>
                <a:rPr lang="th-TH" sz="2400" b="1" i="1" dirty="0">
                  <a:solidFill>
                    <a:srgbClr val="008000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หลักธรรมทางศาสนา</a:t>
              </a: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BC367209-023D-45F5-B220-1F093E40C654}"/>
                </a:ext>
              </a:extLst>
            </p:cNvPr>
            <p:cNvGrpSpPr/>
            <p:nvPr/>
          </p:nvGrpSpPr>
          <p:grpSpPr>
            <a:xfrm>
              <a:off x="195525" y="1445226"/>
              <a:ext cx="8570758" cy="2702726"/>
              <a:chOff x="195525" y="1445226"/>
              <a:chExt cx="8570758" cy="2702726"/>
            </a:xfrm>
          </p:grpSpPr>
          <p:sp>
            <p:nvSpPr>
              <p:cNvPr id="5" name="วงรี 4"/>
              <p:cNvSpPr/>
              <p:nvPr/>
            </p:nvSpPr>
            <p:spPr>
              <a:xfrm>
                <a:off x="1823122" y="2060097"/>
                <a:ext cx="1936651" cy="13759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1816588" y="2475458"/>
                <a:ext cx="203358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9pPr>
              </a:lstStyle>
              <a:p>
                <a:pPr algn="ctr"/>
                <a:r>
                  <a:rPr lang="th-TH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IT๙" panose="020B0500040200020003" pitchFamily="34" charset="-34"/>
                    <a:cs typeface="TH SarabunIT๙" pitchFamily="34" charset="-34"/>
                  </a:rPr>
                  <a:t>สังคมคุณธรรม</a:t>
                </a:r>
              </a:p>
            </p:txBody>
          </p:sp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>
                <a:off x="3784228" y="2770846"/>
                <a:ext cx="1974809" cy="2563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5785266" y="1856897"/>
                <a:ext cx="11112" cy="1757363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785266" y="1862959"/>
                <a:ext cx="358775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785266" y="2461735"/>
                <a:ext cx="358775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>
                <a:spLocks noChangeArrowheads="1"/>
              </p:cNvSpPr>
              <p:nvPr/>
            </p:nvSpPr>
            <p:spPr bwMode="auto">
              <a:xfrm>
                <a:off x="6155153" y="1598135"/>
                <a:ext cx="1501775" cy="461962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9pPr>
              </a:lstStyle>
              <a:p>
                <a:r>
                  <a:rPr lang="th-TH" sz="2400" b="1" dirty="0">
                    <a:latin typeface="TH SarabunIT๙" panose="020B0500040200020003" pitchFamily="34" charset="-34"/>
                    <a:cs typeface="TH SarabunIT๙" pitchFamily="34" charset="-34"/>
                  </a:rPr>
                  <a:t>คนมีคุณธรรม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5796378" y="3037997"/>
                <a:ext cx="358775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796378" y="3614260"/>
                <a:ext cx="358775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6144041" y="2201385"/>
                <a:ext cx="1873250" cy="461962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9pPr>
              </a:lstStyle>
              <a:p>
                <a:pPr algn="ctr"/>
                <a:r>
                  <a:rPr lang="th-TH" sz="2400" b="1">
                    <a:latin typeface="TH SarabunIT๙" panose="020B0500040200020003" pitchFamily="34" charset="-34"/>
                    <a:cs typeface="TH SarabunIT๙" pitchFamily="34" charset="-34"/>
                  </a:rPr>
                  <a:t>ครอบครัวมีคุณธรรม</a:t>
                </a:r>
              </a:p>
            </p:txBody>
          </p:sp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6173031" y="3383179"/>
                <a:ext cx="2593252" cy="461963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9pPr>
              </a:lstStyle>
              <a:p>
                <a:r>
                  <a:rPr lang="th-TH" sz="2400" b="1">
                    <a:latin typeface="TH SarabunIT๙" panose="020B0500040200020003" pitchFamily="34" charset="-34"/>
                    <a:cs typeface="TH SarabunIT๙" pitchFamily="34" charset="-34"/>
                  </a:rPr>
                  <a:t>องค์กร/หน่วยงานมีคุณธรรม</a:t>
                </a:r>
              </a:p>
            </p:txBody>
          </p: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6155154" y="2807810"/>
                <a:ext cx="2180714" cy="461962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9pPr>
              </a:lstStyle>
              <a:p>
                <a:r>
                  <a:rPr lang="th-TH" sz="2400" b="1">
                    <a:latin typeface="TH SarabunIT๙" panose="020B0500040200020003" pitchFamily="34" charset="-34"/>
                    <a:cs typeface="TH SarabunIT๙" pitchFamily="34" charset="-34"/>
                  </a:rPr>
                  <a:t>ชุมชนมีคุณธรรม</a:t>
                </a:r>
              </a:p>
            </p:txBody>
          </p:sp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2490548" y="1445226"/>
                <a:ext cx="315703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9pPr>
              </a:lstStyle>
              <a:p>
                <a:pPr algn="ctr"/>
                <a:r>
                  <a:rPr lang="th-TH" sz="2400" b="1" i="1" dirty="0">
                    <a:solidFill>
                      <a:srgbClr val="008000"/>
                    </a:solidFill>
                    <a:latin typeface="TH SarabunIT๙" panose="020B0500040200020003" pitchFamily="34" charset="-34"/>
                    <a:cs typeface="TH SarabunIT๙" pitchFamily="34" charset="-34"/>
                  </a:rPr>
                  <a:t>หลักปรัชญาของเศรษฐกิจพอเพียง</a:t>
                </a:r>
              </a:p>
            </p:txBody>
          </p:sp>
          <p:sp>
            <p:nvSpPr>
              <p:cNvPr id="50" name="TextBox 49"/>
              <p:cNvSpPr txBox="1">
                <a:spLocks noChangeArrowheads="1"/>
              </p:cNvSpPr>
              <p:nvPr/>
            </p:nvSpPr>
            <p:spPr bwMode="auto">
              <a:xfrm>
                <a:off x="537720" y="1738461"/>
                <a:ext cx="21426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9pPr>
              </a:lstStyle>
              <a:p>
                <a:pPr algn="ctr"/>
                <a:r>
                  <a:rPr lang="th-TH" sz="2400" b="1" i="1" dirty="0">
                    <a:solidFill>
                      <a:srgbClr val="008000"/>
                    </a:solidFill>
                    <a:latin typeface="TH SarabunIT๙" panose="020B0500040200020003" pitchFamily="34" charset="-34"/>
                    <a:cs typeface="TH SarabunIT๙" pitchFamily="34" charset="-34"/>
                  </a:rPr>
                  <a:t>วิถีวัฒนธรรมที่ดีงาม</a:t>
                </a:r>
              </a:p>
            </p:txBody>
          </p:sp>
          <p:pic>
            <p:nvPicPr>
              <p:cNvPr id="36" name="Picture 37"/>
              <p:cNvPicPr>
                <a:picLocks noChangeAspect="1"/>
              </p:cNvPicPr>
              <p:nvPr/>
            </p:nvPicPr>
            <p:blipFill>
              <a:blip r:embed="rId2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8952" y="2649411"/>
                <a:ext cx="1313731" cy="1141814"/>
              </a:xfrm>
              <a:prstGeom prst="rect">
                <a:avLst/>
              </a:prstGeom>
            </p:spPr>
          </p:pic>
          <p:grpSp>
            <p:nvGrpSpPr>
              <p:cNvPr id="25" name="กลุ่ม 24"/>
              <p:cNvGrpSpPr/>
              <p:nvPr/>
            </p:nvGrpSpPr>
            <p:grpSpPr>
              <a:xfrm>
                <a:off x="195525" y="2904302"/>
                <a:ext cx="4176711" cy="1243650"/>
                <a:chOff x="6907708" y="7845041"/>
                <a:chExt cx="5530136" cy="1766214"/>
              </a:xfrm>
            </p:grpSpPr>
            <p:pic>
              <p:nvPicPr>
                <p:cNvPr id="26" name="Picture 16" descr="https://static.thenounproject.com/png/1764325-200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4495" y="7845041"/>
                  <a:ext cx="1766212" cy="17662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18" descr="https://static.thenounproject.com/png/91138-200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07708" y="8356326"/>
                  <a:ext cx="1134847" cy="113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0" descr="https://static.thenounproject.com/png/1818952-200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30284" y="8487586"/>
                  <a:ext cx="1123669" cy="11236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2" descr="https://static.thenounproject.com/png/2364-200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14763" y="8563536"/>
                  <a:ext cx="875475" cy="8754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24" descr="https://static.thenounproject.com/png/3088289-200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34843" y="8555069"/>
                  <a:ext cx="914763" cy="9147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26" descr="https://static.thenounproject.com/png/2122755-200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85344" y="8476823"/>
                  <a:ext cx="952500" cy="952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93F047A-8A4A-417C-9953-D85ADF5AF2AD}"/>
              </a:ext>
            </a:extLst>
          </p:cNvPr>
          <p:cNvSpPr txBox="1"/>
          <p:nvPr/>
        </p:nvSpPr>
        <p:spPr>
          <a:xfrm>
            <a:off x="222860" y="4200754"/>
            <a:ext cx="8654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DBDFF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คณะกรรมการส่งเสริมคุณธรรมแห่งชาติ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ได้ขยายระยะเวลาบังคับใช้แผนแม่บทฯ ฉบับที่ ๑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1E9ED61-13E2-47E0-BC44-6217DB05A450}"/>
              </a:ext>
            </a:extLst>
          </p:cNvPr>
          <p:cNvSpPr txBox="1"/>
          <p:nvPr/>
        </p:nvSpPr>
        <p:spPr>
          <a:xfrm>
            <a:off x="4882916" y="4623359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ถึงวันที่ ๓๐ กันยายน ๒๕๖๕</a:t>
            </a:r>
          </a:p>
        </p:txBody>
      </p:sp>
    </p:spTree>
    <p:extLst>
      <p:ext uri="{BB962C8B-B14F-4D97-AF65-F5344CB8AC3E}">
        <p14:creationId xmlns:p14="http://schemas.microsoft.com/office/powerpoint/2010/main" val="19123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6" b="998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กลุ่ม 6"/>
          <p:cNvGrpSpPr/>
          <p:nvPr/>
        </p:nvGrpSpPr>
        <p:grpSpPr>
          <a:xfrm>
            <a:off x="-153919" y="-42365"/>
            <a:ext cx="9433048" cy="1415909"/>
            <a:chOff x="-180528" y="-20538"/>
            <a:chExt cx="9433048" cy="17446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09" b="46542"/>
            <a:stretch/>
          </p:blipFill>
          <p:spPr>
            <a:xfrm>
              <a:off x="36512" y="-20538"/>
              <a:ext cx="9144000" cy="170765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445" y="48128"/>
              <a:ext cx="9116321" cy="1675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  <a:spcBef>
                  <a:spcPts val="1200"/>
                </a:spcBef>
              </a:pPr>
              <a:r>
                <a:rPr lang="th-TH" sz="3400" b="1" dirty="0">
                  <a:solidFill>
                    <a:srgbClr val="0070C0"/>
                  </a:solidFill>
                  <a:effectLst>
                    <a:glow rad="101600">
                      <a:schemeClr val="bg1">
                        <a:alpha val="87000"/>
                      </a:schemeClr>
                    </a:glo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</a:t>
              </a:r>
              <a:r>
                <a:rPr lang="th-TH" sz="3400" b="1" dirty="0"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chemeClr val="bg1">
                        <a:alpha val="87000"/>
                      </a:schemeClr>
                    </a:glo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ความหมายของ </a:t>
              </a:r>
            </a:p>
            <a:p>
              <a:pPr algn="ctr">
                <a:lnSpc>
                  <a:spcPts val="3800"/>
                </a:lnSpc>
                <a:spcBef>
                  <a:spcPts val="1600"/>
                </a:spcBef>
              </a:pPr>
              <a:r>
                <a:rPr lang="th-TH" sz="4400" b="1" dirty="0">
                  <a:solidFill>
                    <a:srgbClr val="0070C0"/>
                  </a:solidFill>
                  <a:effectLst>
                    <a:glow rad="101600">
                      <a:schemeClr val="bg1">
                        <a:alpha val="87000"/>
                      </a:schemeClr>
                    </a:glo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         </a:t>
              </a:r>
              <a:r>
                <a:rPr lang="th-TH" sz="6000" b="1" dirty="0">
                  <a:solidFill>
                    <a:srgbClr val="0033CC"/>
                  </a:solidFill>
                  <a:effectLst>
                    <a:glow rad="101600">
                      <a:schemeClr val="bg1">
                        <a:alpha val="87000"/>
                      </a:schemeClr>
                    </a:glo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“องค์กร</a:t>
              </a:r>
              <a:r>
                <a:rPr lang="th-TH" sz="6000" b="1" dirty="0">
                  <a:solidFill>
                    <a:srgbClr val="0033CC"/>
                  </a:solidFill>
                  <a:effectLst>
                    <a:glow rad="101600">
                      <a:schemeClr val="bg1">
                        <a:alpha val="87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คุณธรรม”</a:t>
              </a:r>
            </a:p>
          </p:txBody>
        </p:sp>
        <p:cxnSp>
          <p:nvCxnSpPr>
            <p:cNvPr id="17" name="Straight Connector 17"/>
            <p:cNvCxnSpPr/>
            <p:nvPr/>
          </p:nvCxnSpPr>
          <p:spPr>
            <a:xfrm>
              <a:off x="-36512" y="668862"/>
              <a:ext cx="2664296" cy="1"/>
            </a:xfrm>
            <a:prstGeom prst="line">
              <a:avLst/>
            </a:prstGeom>
            <a:ln w="41275">
              <a:solidFill>
                <a:srgbClr val="00B0F0">
                  <a:alpha val="50000"/>
                </a:srgbClr>
              </a:solidFill>
              <a:tailEnd type="oval"/>
            </a:ln>
            <a:effectLst>
              <a:glow rad="50800">
                <a:schemeClr val="tx2">
                  <a:lumMod val="20000"/>
                  <a:lumOff val="8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8"/>
            <p:cNvCxnSpPr/>
            <p:nvPr/>
          </p:nvCxnSpPr>
          <p:spPr>
            <a:xfrm>
              <a:off x="-180528" y="1594173"/>
              <a:ext cx="9433048" cy="9266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854701" y="1995686"/>
            <a:ext cx="7560840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องค์กรหรือหน่วยงานที่ผู้นำและสมาชิกขององค์กรแสดงเจตนารมณ์ </a:t>
            </a: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และมุ่งมั่นที่จะดำเนินการส่งเสริมและพัฒนาคุณธรรมในองค์กร</a:t>
            </a: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แบ่งตาม</a:t>
            </a:r>
            <a:r>
              <a:rPr lang="th-TH" sz="3200" b="1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พื้นที่เป็น ๒ ส่วน คือ</a:t>
            </a:r>
          </a:p>
          <a:p>
            <a:pPr marL="273050" indent="-190500" algn="ctr">
              <a:buFont typeface="Arial" panose="020B0604020202020204" pitchFamily="34" charset="0"/>
              <a:buChar char="•"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องค์กรที่ตั้งอยู่ในพื้นที่จังหวัด</a:t>
            </a:r>
          </a:p>
          <a:p>
            <a:pPr marL="273050" indent="-190500" algn="ctr">
              <a:buFont typeface="Arial" panose="020B0604020202020204" pitchFamily="34" charset="0"/>
              <a:buChar char="•"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องค์กรที่ตั้งอยู่ในส่วนกลางและองค์กรในสังกัด กทม.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116"/>
            <a:ext cx="1162264" cy="11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5" b="9710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r="23132"/>
          <a:stretch/>
        </p:blipFill>
        <p:spPr>
          <a:xfrm>
            <a:off x="872526" y="897433"/>
            <a:ext cx="4308236" cy="4122589"/>
          </a:xfrm>
          <a:prstGeom prst="rect">
            <a:avLst/>
          </a:prstGeom>
        </p:spPr>
      </p:pic>
      <p:cxnSp>
        <p:nvCxnSpPr>
          <p:cNvPr id="3" name="Straight Connector 17"/>
          <p:cNvCxnSpPr/>
          <p:nvPr/>
        </p:nvCxnSpPr>
        <p:spPr>
          <a:xfrm flipH="1">
            <a:off x="2699792" y="771550"/>
            <a:ext cx="648072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0032" y="3435846"/>
            <a:ext cx="3168352" cy="55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th-TH" b="1" dirty="0">
                <a:solidFill>
                  <a:srgbClr val="0033CC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ระดับส่งเสริมคุณธรรม</a:t>
            </a:r>
          </a:p>
        </p:txBody>
      </p:sp>
      <p:cxnSp>
        <p:nvCxnSpPr>
          <p:cNvPr id="9" name="Straight Connector 17"/>
          <p:cNvCxnSpPr/>
          <p:nvPr/>
        </p:nvCxnSpPr>
        <p:spPr>
          <a:xfrm flipV="1">
            <a:off x="4572000" y="3926183"/>
            <a:ext cx="3240360" cy="13720"/>
          </a:xfrm>
          <a:prstGeom prst="line">
            <a:avLst/>
          </a:prstGeom>
          <a:ln w="41275">
            <a:solidFill>
              <a:srgbClr val="0000FF">
                <a:alpha val="51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3928" y="2139702"/>
            <a:ext cx="2736304" cy="55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th-TH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    ระดับคุณธรรม</a:t>
            </a:r>
          </a:p>
        </p:txBody>
      </p:sp>
      <p:cxnSp>
        <p:nvCxnSpPr>
          <p:cNvPr id="16" name="Straight Connector 17"/>
          <p:cNvCxnSpPr/>
          <p:nvPr/>
        </p:nvCxnSpPr>
        <p:spPr>
          <a:xfrm>
            <a:off x="3779912" y="2643758"/>
            <a:ext cx="3096344" cy="1"/>
          </a:xfrm>
          <a:prstGeom prst="line">
            <a:avLst/>
          </a:prstGeom>
          <a:ln w="41275">
            <a:solidFill>
              <a:srgbClr val="C00000">
                <a:alpha val="6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7"/>
          <p:cNvCxnSpPr/>
          <p:nvPr/>
        </p:nvCxnSpPr>
        <p:spPr>
          <a:xfrm>
            <a:off x="3059832" y="1419622"/>
            <a:ext cx="2952328" cy="0"/>
          </a:xfrm>
          <a:prstGeom prst="line">
            <a:avLst/>
          </a:prstGeom>
          <a:ln w="41275">
            <a:solidFill>
              <a:srgbClr val="EEB000"/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9" y="1451957"/>
            <a:ext cx="1603051" cy="15959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7544" y="1851670"/>
            <a:ext cx="1158560" cy="86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th-TH" sz="4400" b="1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๓</a:t>
            </a:r>
            <a:r>
              <a:rPr lang="th-TH" sz="3600" b="1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algn="ctr">
              <a:lnSpc>
                <a:spcPts val="2900"/>
              </a:lnSpc>
            </a:pPr>
            <a:r>
              <a:rPr lang="th-TH" b="1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</a:t>
            </a:r>
            <a:endParaRPr lang="th-TH" sz="3200" b="1" dirty="0">
              <a:solidFill>
                <a:srgbClr val="FF0000"/>
              </a:solidFill>
              <a:effectLst>
                <a:glow rad="1016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3373309"/>
            <a:ext cx="1584177" cy="12866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60" y="2499742"/>
            <a:ext cx="1366196" cy="945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4283968" y="264375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ผ่านเกณฑ์ประเมินระดับที่ 1 และดำเนินการข้อ 4-๖ ทุกข้อ ไม่น้อยกว่า</a:t>
            </a:r>
          </a:p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ข้อละ 1 คะแนน รวมแล้วไม่น้อยกว่า 4 คะแนน และมีผลรวมคะแนน</a:t>
            </a:r>
          </a:p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1-6 ไม่น้อยกว่า 8 คะแนน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9049" y="3926183"/>
            <a:ext cx="426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ดำเนินการข้อ ๑-๓ ทุกข้อ ไม่น้อยกว่าข้อละ 1 คะแนน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รวมแล้วไม่น้อยกว่า ๔ คะแนน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47" y="981730"/>
            <a:ext cx="868334" cy="7257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44" y="2275655"/>
            <a:ext cx="826299" cy="6905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2" y="3609270"/>
            <a:ext cx="802682" cy="67085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79943" y="3651870"/>
            <a:ext cx="703825" cy="59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3200" b="1" dirty="0">
                <a:solidFill>
                  <a:srgbClr val="008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๑</a:t>
            </a:r>
            <a:endParaRPr lang="th-TH" sz="3600" b="1" dirty="0">
              <a:solidFill>
                <a:srgbClr val="008000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98992" y="2376129"/>
            <a:ext cx="753951" cy="59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b="1" dirty="0">
                <a:solidFill>
                  <a:srgbClr val="C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๒</a:t>
            </a:r>
            <a:endParaRPr lang="th-TH" sz="3200" b="1" dirty="0">
              <a:solidFill>
                <a:srgbClr val="C00000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67744" y="1116349"/>
            <a:ext cx="72008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๓</a:t>
            </a:r>
            <a:endParaRPr lang="th-TH" sz="3200" b="1" dirty="0"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63888" y="1432396"/>
            <a:ext cx="542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ผ่านเกณฑ์ประเมินระดับที่ 1 ระดับที่ 2 และดำเนินการข้อ 7-๙ ทุกข้อ ไม่น้อยกว่า</a:t>
            </a:r>
            <a:b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ข้อละ 1 คะแนน รวมแล้วไม่น้อยกว่า 4 คะแนน และมีผลรวมคะแนนข้อ 1-9 </a:t>
            </a:r>
            <a:b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12 คะแนน</a:t>
            </a:r>
            <a:endParaRPr lang="th-TH" sz="1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4" y="73843"/>
            <a:ext cx="365537" cy="5525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7" y="120118"/>
            <a:ext cx="483518" cy="483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4528" y="-20538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          </a:t>
            </a:r>
            <a:r>
              <a:rPr lang="th-TH" sz="3600" b="1" dirty="0">
                <a:solidFill>
                  <a:srgbClr val="7030A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เกณฑ์การประเมิน</a:t>
            </a:r>
            <a:r>
              <a:rPr lang="th-TH" sz="4400" b="1" dirty="0">
                <a:solidFill>
                  <a:srgbClr val="7030A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0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องค์กรคุณธรรม</a:t>
            </a:r>
            <a:endParaRPr lang="th-TH" sz="4400" b="1" dirty="0">
              <a:solidFill>
                <a:srgbClr val="008000"/>
              </a:solidFill>
              <a:effectLst>
                <a:glow rad="1016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63937" r="74651"/>
          <a:stretch/>
        </p:blipFill>
        <p:spPr>
          <a:xfrm>
            <a:off x="0" y="2955442"/>
            <a:ext cx="1381836" cy="14867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78" y="1191697"/>
            <a:ext cx="1052194" cy="10920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3419872" y="915566"/>
            <a:ext cx="2736304" cy="55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th-TH" b="1" dirty="0">
                <a:solidFill>
                  <a:srgbClr val="D68A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 ระดับคุณธรรมต้นแบบ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12862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25082" r="37388" b="12561"/>
          <a:stretch/>
        </p:blipFill>
        <p:spPr>
          <a:xfrm flipH="1">
            <a:off x="2321293" y="847755"/>
            <a:ext cx="1189045" cy="1513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38" y="267494"/>
            <a:ext cx="5433612" cy="473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0" y="-20538"/>
            <a:ext cx="1332931" cy="1283383"/>
          </a:xfrm>
          <a:prstGeom prst="rect">
            <a:avLst/>
          </a:prstGeom>
        </p:spPr>
      </p:pic>
      <p:cxnSp>
        <p:nvCxnSpPr>
          <p:cNvPr id="6" name="Straight Connector 17"/>
          <p:cNvCxnSpPr/>
          <p:nvPr/>
        </p:nvCxnSpPr>
        <p:spPr>
          <a:xfrm flipH="1">
            <a:off x="2915816" y="726801"/>
            <a:ext cx="648072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12347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ตัวชี้วัดและเกณฑ์การประเมิน </a:t>
            </a:r>
            <a:r>
              <a:rPr lang="th-TH" sz="40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องค์กรคุณธรรม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8110" y="714110"/>
            <a:ext cx="41044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1 องค์กรส่งเสริมคุณธรรม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96366"/>
              </p:ext>
            </p:extLst>
          </p:nvPr>
        </p:nvGraphicFramePr>
        <p:xfrm>
          <a:off x="611560" y="1419622"/>
          <a:ext cx="7992885" cy="3217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องค์กรมีการประกาศเจตนารมณ์ร่วมกันที่จะขับเคลื่อนหน่วยงานให้เป็นองค์กรคุณธรรม</a:t>
                      </a:r>
                      <a:endParaRPr lang="th-TH" sz="1050" dirty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ผู้บริหารและสมาชิก</a:t>
                      </a:r>
                      <a:r>
                        <a:rPr lang="th-TH" sz="1600" spc="-7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ในองค์กร ตั้งแต่ ๘๐.๐๐</a:t>
                      </a:r>
                      <a:r>
                        <a:rPr lang="en-US" sz="1600" spc="-7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ขึ้นไป ประกาศ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เจตนารมณ์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ร่วมกันเป็นลายลักษณ์อักษร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ผู้บริหารและสมาชิก</a:t>
                      </a:r>
                      <a:r>
                        <a:rPr lang="th-TH" sz="1600" spc="-5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ในองค์กร ตั้งแต่ ๕๐.๐๐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๗๙.๙๙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% 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ประกาศ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เจตนารมณ์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ร่วมกันเป็นลายลักษณ์อักษร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องค์กรมีการกำหนดคุณธรรมเป้าหมาย และกำหนด “ปัญหาที่อยากแก้” และ“ความดีที่อยากทำ” ที่สอดคล้องกับคุณธรรม ๔ ประการ พอเพียง วินัย สุจริต จิตอาสา</a:t>
                      </a:r>
                      <a:endParaRPr lang="th-TH" sz="105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ผู้บริหารและสมาชิกในองค์กร ตั้งแต่ 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8๐.๐๐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ขึ้นไป ร่วมกันกำหนดคุณธรรมเป้าหมาย อย่างน้อย ๓ เรื่อง 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ผู้บริหารและสมาชิกในองค์กร ตั้งแต่ </a:t>
                      </a:r>
                      <a:b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5๐.๐๐</a:t>
                      </a:r>
                      <a:r>
                        <a:rPr lang="en-US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7๙.๙๙</a:t>
                      </a:r>
                      <a:r>
                        <a:rPr lang="en-US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% 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ร่วมกันกำหนดคุณธรรมเป้าหมาย จำนวน ๒ เรื่อง </a:t>
                      </a:r>
                      <a:endParaRPr lang="en-US" sz="12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720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จัดทำแผนส่งเสริมคุณธรรมอย่างมีส่วนร่วมของบุคลากรในองค์กรที่สอดคล้องกับคุณธรรมเป้าหมายที่กำหนด</a:t>
                      </a:r>
                      <a:endParaRPr lang="th-TH" sz="105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มีแผนส่งเสริมคุณธรรมขององค์กร</a:t>
                      </a:r>
                      <a:b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แบบมีส่วนร่วมจากทุกฝ่ายในองค์กร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-มีการมอบหมายหน่วยงานรับผิดชอบ</a:t>
                      </a:r>
                      <a:b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การดำเนินงาน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มีแผนส่งเสริมคุณธรรมขององค์กร</a:t>
                      </a:r>
                      <a:b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แบบมีส่วนร่วมจากทุกฝ่ายในองค์กร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-มีการมอบหมายบุคลากรรับผิดชอบ</a:t>
                      </a:r>
                      <a:b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การดำเนินงาน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84317" y="1821004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4061" y="1766402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1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2685100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5496" y="2630498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2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3538480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5496" y="3483878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3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718649"/>
            <a:ext cx="4487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ต้องมีองค์กรในสังกัดที่ประเมินได้ในระดับ “ส่งเสริมคุณธรรม” </a:t>
            </a:r>
          </a:p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8๐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u="sng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653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2" y="267494"/>
            <a:ext cx="5416067" cy="473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0" y="-20538"/>
            <a:ext cx="1332931" cy="1283383"/>
          </a:xfrm>
          <a:prstGeom prst="rect">
            <a:avLst/>
          </a:prstGeom>
        </p:spPr>
      </p:pic>
      <p:cxnSp>
        <p:nvCxnSpPr>
          <p:cNvPr id="6" name="Straight Connector 17"/>
          <p:cNvCxnSpPr/>
          <p:nvPr/>
        </p:nvCxnSpPr>
        <p:spPr>
          <a:xfrm flipH="1">
            <a:off x="2915816" y="726801"/>
            <a:ext cx="648072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676" y="375506"/>
            <a:ext cx="2268252" cy="2268252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58067"/>
              </p:ext>
            </p:extLst>
          </p:nvPr>
        </p:nvGraphicFramePr>
        <p:xfrm>
          <a:off x="611560" y="1399650"/>
          <a:ext cx="7992885" cy="3494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องค์กรมีผลสำเร็จของการดำเนินกิจกรรมตามแผนส่งเสริมคุณธรรมที่กำหนดไว้</a:t>
                      </a:r>
                      <a:endParaRPr lang="th-TH" sz="105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การดำเนินการตามแผนที่กำหนดไว้ </a:t>
                      </a:r>
                      <a:br>
                        <a:rPr lang="th-TH" sz="16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มีผลสำเร็จตั้งแต่ ๖๐.๐๐ </a:t>
                      </a:r>
                      <a:r>
                        <a:rPr lang="en-US" sz="16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ขึ้นไป และเป็นไปตามเป้าหมาย</a:t>
                      </a:r>
                      <a:endParaRPr lang="en-US" sz="120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การดำเนินการตามแผนที่กำหนดไว้ 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มีผลสำเร็จตั้งแต่ 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0.00-59.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99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และเป็นไปตามเป้าหมาย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องค์กรมีการติดตามประเมินผลสำเร็จเพื่อทบทวน ปรับปรุง แผนส่งเสริมคุณธรรมขององค์กรให้มีคุณภาพและบรรลุคุณธรรมเป้าหมายที่กำหนด</a:t>
                      </a:r>
                      <a:endParaRPr lang="th-TH" sz="105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- </a:t>
                      </a:r>
                      <a:r>
                        <a:rPr lang="th-TH" sz="1600" spc="-6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มีการประเมินและรายงานผลสำเร็จของแผน</a:t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- มีการทบทวน ปรับปรุงแผนส่งเสริมคุณธรรมขององค์กรที่มีคุณภาพ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มีการประเมินและรายงานผลสำเร็จ</a:t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ของแผน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720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องค์กรมีการยกย่อง เชิดชู บุคลากรที่ทำความดีจนเป็นแบบอย่างได้ และหรือหน่วยงานที่มีโครงการดีเด่นในการ</a:t>
                      </a:r>
                      <a:r>
                        <a:rPr lang="th-TH" sz="1600" kern="1200" spc="-3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ส่งเสริมคุณธรรมเป้าหมายตามแผนส่งเสริมคุณธรรมที่กำหนดไว้</a:t>
                      </a:r>
                      <a:endParaRPr lang="th-TH" sz="1050" spc="-30" baseline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มีการประกาศยกย่องเชิดชูบุคลากร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ที่ทำความดีจนเป็นแบบอย่างได้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มีการประกาศยกย่องเชิดชูหน่วยงานภายในหรือภายนอก ที่มีการ</a:t>
                      </a: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ส่งเสริมคุณธรรมเป้าหมาย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จนเป็นแบบอย่าง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มีการประกาศยกย่องเชิดชูบุคลากร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ที่ทำความดีจนเป็นแบบอย่างได้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84317" y="1906272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4061" y="1851670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4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2770368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5496" y="2715766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5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3634464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5496" y="3579862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6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688838"/>
            <a:ext cx="41044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2 องค์กรคุณธรรม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12347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ตัวชี้วัดและเกณฑ์การประเมิน </a:t>
            </a:r>
            <a:r>
              <a:rPr lang="th-TH" sz="40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องค์กรคุณธรรม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7944" y="699542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และต้องมีองค์กรในสังกัดที่ประเมินได้ในระดับ “คุณธรรม” </a:t>
            </a:r>
          </a:p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7๐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148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7494"/>
            <a:ext cx="4731990" cy="473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0" y="-20538"/>
            <a:ext cx="1332931" cy="1283383"/>
          </a:xfrm>
          <a:prstGeom prst="rect">
            <a:avLst/>
          </a:prstGeom>
        </p:spPr>
      </p:pic>
      <p:cxnSp>
        <p:nvCxnSpPr>
          <p:cNvPr id="6" name="Straight Connector 17"/>
          <p:cNvCxnSpPr/>
          <p:nvPr/>
        </p:nvCxnSpPr>
        <p:spPr>
          <a:xfrm flipH="1">
            <a:off x="2915816" y="726801"/>
            <a:ext cx="648072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447514"/>
            <a:ext cx="2412268" cy="2412268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29207"/>
              </p:ext>
            </p:extLst>
          </p:nvPr>
        </p:nvGraphicFramePr>
        <p:xfrm>
          <a:off x="611560" y="1399650"/>
          <a:ext cx="7992885" cy="34279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98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องค์กรมีผลสำเร็จของการดำเนินกิจกรรมตามแผนส่งเสริมคุณธรรมที่กำหนดไว้เพิ่มมากขึ้น และพฤติกรรมของคน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ในองค์กรเกิดการเปลี่ยนแปลง</a:t>
                      </a:r>
                      <a:endParaRPr lang="th-TH" sz="1050" spc="-70" baseline="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มีผลสำเร็จของการ</a:t>
                      </a:r>
                      <a:r>
                        <a:rPr lang="th-TH" sz="1600" spc="0" baseline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ดำเนินกิจกรรม ตั้งแต่ </a:t>
                      </a:r>
                      <a:r>
                        <a:rPr lang="th-TH" sz="16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๘๐.๐๐</a:t>
                      </a:r>
                      <a:r>
                        <a:rPr lang="en-US" sz="16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ขึ้นไป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และ</a:t>
                      </a:r>
                      <a:r>
                        <a:rPr lang="th-TH" sz="1600" spc="-6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เป็นไป</a:t>
                      </a:r>
                      <a:r>
                        <a:rPr lang="th-TH" sz="1600" spc="-60" baseline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ตามเป้าหมาย</a:t>
                      </a:r>
                      <a:br>
                        <a:rPr lang="th-TH" sz="1600" spc="-60" baseline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-60" baseline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</a:t>
                      </a:r>
                      <a:r>
                        <a:rPr lang="th-TH" sz="1600" spc="-6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กำหนดไว้</a:t>
                      </a:r>
                      <a:endParaRPr lang="en-US" sz="1600" spc="-6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คนในองค์กรมีพฤติกรรมที่เปลี่ยนแปลงในทางที่</a:t>
                      </a:r>
                      <a:r>
                        <a:rPr lang="th-TH" sz="1600" spc="0" baseline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ดีขึ้น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มีผลสำเร็จของการดำเนินกิจกรรม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ตั้งแต่ ๗๐.๐๐-๗๙.๙๙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และเป็นไปตามเป้าหมายที่กำหนดไว้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98000"/>
                        </a:lnSpc>
                      </a:pPr>
                      <a:r>
                        <a:rPr lang="th-TH" sz="1600" kern="1200" spc="-4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องค์กรมีการจัดกิจกรรม ใน ๓ มิติ ได้แก่ การยึดมั่นในหลักธรรมทางศาสนา หลักปรัชญาของเศรษฐกิจพอเพียง และวิถีวัฒนธรรม ที่เพิ่มเติมจากแผนส่งเสริมคุณธรรมที่กำหนดไว้</a:t>
                      </a:r>
                      <a:endParaRPr lang="th-TH" sz="1050" spc="-4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มีการจัดกิจกรรม ครบทั้ง ๓ มิติ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มีการจัดกิจกรรม จำนวน ๒ มิติ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720">
                <a:tc>
                  <a:txBody>
                    <a:bodyPr/>
                    <a:lstStyle/>
                    <a:p>
                      <a:pPr algn="thaiDist">
                        <a:lnSpc>
                          <a:spcPct val="98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องค์กรมีองค์ความรู้จากการดำเนินงานองค์กรคุณธรรม เพื่อเผยแพร่และสามารถเป็นแหล่งเรียนรู้ถ่ายทอดขยายผลไปสู่องค์กรอื่นๆ ได้</a:t>
                      </a:r>
                      <a:endParaRPr lang="th-TH" sz="105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องค์กรมีองค์ความรู้จากการเป็น</a:t>
                      </a:r>
                      <a:r>
                        <a:rPr lang="th-TH" sz="1600" spc="-4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องค์กรคุณธรรมต้นแบบที่สามารถ</a:t>
                      </a:r>
                      <a:r>
                        <a:rPr lang="th-TH" sz="1600" spc="-5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ให้หน่วยงานอื่นๆ เข้ามาศึกษาดูงาน </a:t>
                      </a:r>
                      <a:r>
                        <a:rPr lang="th-TH" sz="1600" spc="-9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หรือไปเผยแพร่</a:t>
                      </a: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ไม่น้อยกว่า ๕ ครั้งต่อปี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องค์กรมีองค์ความรู้จากการเป็น</a:t>
                      </a:r>
                      <a:r>
                        <a:rPr lang="th-TH" sz="1600" spc="-5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องค์กรคุณธรรมต้นแบบที่สามารถให้หน่วยงานอื่นๆ เข้ามาศึกษาดูงาน</a:t>
                      </a: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 </a:t>
                      </a:r>
                      <a:r>
                        <a:rPr lang="th-TH" sz="1600" spc="-8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หรือไปเผยแพร่ </a:t>
                      </a:r>
                      <a:br>
                        <a:rPr lang="th-TH" sz="1600" spc="-8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</a:b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ไม่น้อยกว่า 3 ครั้งต่อปี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84317" y="1978280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4061" y="1923678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3069116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5496" y="3014514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8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3933212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5496" y="3878610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9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726801"/>
            <a:ext cx="41044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3 องค์กรคุณธรรมต้นแบบ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2347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ตัวชี้วัดและเกณฑ์การประเมิน </a:t>
            </a:r>
            <a:r>
              <a:rPr lang="th-TH" sz="40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องค์กรคุณธรรม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4330" y="717532"/>
            <a:ext cx="44983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ต้องมีองค์กรในสังกัดที่ประเมินได้ในระดับ “คุณธรรมต้นแบบ” </a:t>
            </a:r>
          </a:p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6๐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</a:p>
          <a:p>
            <a:endParaRPr lang="th-TH" sz="2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945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97981"/>
            <a:ext cx="8784975" cy="6554107"/>
          </a:xfrm>
          <a:prstGeom prst="rect">
            <a:avLst/>
          </a:prstGeom>
        </p:spPr>
      </p:pic>
      <p:cxnSp>
        <p:nvCxnSpPr>
          <p:cNvPr id="4" name="Straight Connector 17"/>
          <p:cNvCxnSpPr/>
          <p:nvPr/>
        </p:nvCxnSpPr>
        <p:spPr>
          <a:xfrm flipH="1">
            <a:off x="4139952" y="555526"/>
            <a:ext cx="4939856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86304"/>
            <a:ext cx="5033641" cy="4475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1042" y="1313827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400" b="1" dirty="0">
                <a:latin typeface="TH SarabunIT๙" panose="020B0500040200020003" pitchFamily="34" charset="-34"/>
                <a:cs typeface="TH SarabunIT๙" pitchFamily="34" charset="-34"/>
              </a:rPr>
              <a:t>1</a:t>
            </a:r>
            <a:endParaRPr lang="th-TH" sz="4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4363" y="2571122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400" b="1" dirty="0">
                <a:latin typeface="TH SarabunIT๙" panose="020B0500040200020003" pitchFamily="34" charset="-34"/>
                <a:cs typeface="TH SarabunIT๙" pitchFamily="34" charset="-34"/>
              </a:rPr>
              <a:t>2</a:t>
            </a:r>
            <a:endParaRPr lang="th-TH" sz="4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8310" y="3818609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400" b="1" dirty="0">
                <a:latin typeface="TH SarabunIT๙" panose="020B0500040200020003" pitchFamily="34" charset="-34"/>
                <a:cs typeface="TH SarabunIT๙" pitchFamily="34" charset="-34"/>
              </a:rPr>
              <a:t>3</a:t>
            </a:r>
            <a:endParaRPr lang="th-TH" sz="4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084" y="1232635"/>
            <a:ext cx="458869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th-TH" sz="24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ศปท. ประชาสัมพันธ์ให้องค์กรในสังกัดประเมินตนเอง</a:t>
            </a:r>
          </a:p>
          <a:p>
            <a:pPr algn="r">
              <a:lnSpc>
                <a:spcPts val="2800"/>
              </a:lnSpc>
            </a:pPr>
            <a:r>
              <a:rPr lang="th-TH" sz="24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ตามเกณฑ์การประเมินคุณธรรม 3 ระดับ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6118" y="2504566"/>
            <a:ext cx="458869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2800"/>
              </a:lnSpc>
            </a:pPr>
            <a:r>
              <a:rPr lang="th-TH" sz="24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ศปท. รวบรวมให้คณะอนุกรรมการฯ ระดับกระทรวงตรวจสอบและพิจารณาผลการประเมิน</a:t>
            </a:r>
            <a:endParaRPr lang="th-TH" sz="2400" spc="-70" dirty="0"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3344120"/>
            <a:ext cx="473126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th-TH" sz="2400" b="1" dirty="0" err="1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ศปท</a:t>
            </a:r>
            <a:r>
              <a:rPr lang="th-TH" sz="24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. ส่งผลการประเมินให้กรมการศาสนา</a:t>
            </a:r>
            <a:br>
              <a:rPr lang="th-TH" sz="24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</a:br>
            <a:r>
              <a:rPr lang="th-TH" sz="24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เพื่อนำเสนอคณะอนุกรรมการด้านการประเมินฯ </a:t>
            </a:r>
          </a:p>
          <a:p>
            <a:pPr algn="r">
              <a:lnSpc>
                <a:spcPts val="2800"/>
              </a:lnSpc>
            </a:pPr>
            <a:r>
              <a:rPr lang="th-TH" sz="24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และคณะกรรมการส่งเสริมคุณธรรมแห่งชาติ </a:t>
            </a:r>
          </a:p>
          <a:p>
            <a:pPr algn="r">
              <a:lnSpc>
                <a:spcPts val="2800"/>
              </a:lnSpc>
            </a:pPr>
            <a:r>
              <a:rPr lang="th-TH" sz="24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ให้ความเห็นชอบ ตามลำดับ</a:t>
            </a:r>
            <a:endParaRPr lang="th-TH" sz="2400" dirty="0"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-60027"/>
            <a:ext cx="911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32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แนวทางการประเมิน </a:t>
            </a:r>
            <a:r>
              <a:rPr lang="th-TH" sz="36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36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องค์กรคุณธรรม”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60116" y="708295"/>
            <a:ext cx="3999813" cy="410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000"/>
              </a:lnSpc>
            </a:pPr>
            <a:r>
              <a:rPr lang="th-TH" sz="3600" b="1" dirty="0">
                <a:solidFill>
                  <a:srgbClr val="0033CC"/>
                </a:solidFill>
                <a:effectLst>
                  <a:glow rad="63500">
                    <a:schemeClr val="bg1">
                      <a:alpha val="7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การดำเนินงานแต่ละกระทรวง</a:t>
            </a:r>
            <a:r>
              <a:rPr lang="th-TH" sz="3600" b="1" dirty="0">
                <a:solidFill>
                  <a:srgbClr val="0033CC"/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08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8"/>
          <p:cNvGrpSpPr/>
          <p:nvPr/>
        </p:nvGrpSpPr>
        <p:grpSpPr>
          <a:xfrm rot="20621498">
            <a:off x="6193494" y="278306"/>
            <a:ext cx="2661667" cy="4237228"/>
            <a:chOff x="305991" y="1858335"/>
            <a:chExt cx="794968" cy="1463880"/>
          </a:xfrm>
        </p:grpSpPr>
        <p:pic>
          <p:nvPicPr>
            <p:cNvPr id="10" name="Picture 4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thailand-map-1360073_960_720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967">
              <a:off x="305991" y="1858335"/>
              <a:ext cx="794968" cy="146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pointer_compass-512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7" y="2155500"/>
              <a:ext cx="374386" cy="374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8" y="-597981"/>
            <a:ext cx="8436831" cy="6554107"/>
          </a:xfrm>
          <a:prstGeom prst="rect">
            <a:avLst/>
          </a:prstGeom>
        </p:spPr>
      </p:pic>
      <p:pic>
        <p:nvPicPr>
          <p:cNvPr id="3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2287"/>
            <a:ext cx="3099583" cy="1135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79" y="51470"/>
            <a:ext cx="911632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32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แนวทางการประกาศยกย่อง</a:t>
            </a:r>
            <a:r>
              <a:rPr lang="th-TH" sz="36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“</a:t>
            </a:r>
            <a:r>
              <a:rPr lang="th-TH" sz="36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องค์กรคุณธรรม”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7624" y="762839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ส่วนกลาง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84865" y="3201269"/>
            <a:ext cx="7276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ได้รับประกาศนียบัตรจาก</a:t>
            </a:r>
          </a:p>
          <a:p>
            <a:r>
              <a:rPr lang="th-TH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ประธานอนุกรรมการส่งเสริมคุณธรรมระดับกระทรวง</a:t>
            </a:r>
            <a:endParaRPr lang="th-TH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ศปท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หรือหน่วยงานที่รับผิดชอบแต่ละกระทรวง ดำเนินการ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92217" y="802476"/>
            <a:ext cx="318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องค์กรสังกัดกระทรวง</a:t>
            </a:r>
          </a:p>
        </p:txBody>
      </p:sp>
      <p:cxnSp>
        <p:nvCxnSpPr>
          <p:cNvPr id="4" name="Straight Connector 17"/>
          <p:cNvCxnSpPr/>
          <p:nvPr/>
        </p:nvCxnSpPr>
        <p:spPr>
          <a:xfrm>
            <a:off x="-252536" y="627534"/>
            <a:ext cx="864096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>
            <a:extLst>
              <a:ext uri="{FF2B5EF4-FFF2-40B4-BE49-F238E27FC236}">
                <a16:creationId xmlns:a16="http://schemas.microsoft.com/office/drawing/2014/main" id="{4FA79037-C870-465D-8278-4F995FB30D96}"/>
              </a:ext>
            </a:extLst>
          </p:cNvPr>
          <p:cNvSpPr txBox="1"/>
          <p:nvPr/>
        </p:nvSpPr>
        <p:spPr>
          <a:xfrm>
            <a:off x="1131792" y="2546305"/>
            <a:ext cx="2556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องค์กรส่งเสริมคุณธรรม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228CDCF-3B98-4582-8844-C6BDDE99E144}"/>
              </a:ext>
            </a:extLst>
          </p:cNvPr>
          <p:cNvSpPr txBox="1"/>
          <p:nvPr/>
        </p:nvSpPr>
        <p:spPr>
          <a:xfrm>
            <a:off x="6106694" y="1959097"/>
            <a:ext cx="24841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องค์กรคุณธรรมต้นแบบ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977E1-9876-409B-BFC2-74FA430276F3}"/>
              </a:ext>
            </a:extLst>
          </p:cNvPr>
          <p:cNvSpPr txBox="1"/>
          <p:nvPr/>
        </p:nvSpPr>
        <p:spPr>
          <a:xfrm>
            <a:off x="3769830" y="2088963"/>
            <a:ext cx="20705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องค์กรคุณธรรม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5" name="Picture 37">
            <a:extLst>
              <a:ext uri="{FF2B5EF4-FFF2-40B4-BE49-F238E27FC236}">
                <a16:creationId xmlns:a16="http://schemas.microsoft.com/office/drawing/2014/main" id="{BBE08BEC-669F-4DFE-AC61-3BECEF8D00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6" y="2304852"/>
            <a:ext cx="868334" cy="725726"/>
          </a:xfrm>
          <a:prstGeom prst="rect">
            <a:avLst/>
          </a:prstGeom>
        </p:spPr>
      </p:pic>
      <p:pic>
        <p:nvPicPr>
          <p:cNvPr id="16" name="Picture 37">
            <a:extLst>
              <a:ext uri="{FF2B5EF4-FFF2-40B4-BE49-F238E27FC236}">
                <a16:creationId xmlns:a16="http://schemas.microsoft.com/office/drawing/2014/main" id="{513F4030-637D-4368-B487-F74184E86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00" y="1650138"/>
            <a:ext cx="868334" cy="725726"/>
          </a:xfrm>
          <a:prstGeom prst="rect">
            <a:avLst/>
          </a:prstGeom>
        </p:spPr>
      </p:pic>
      <p:pic>
        <p:nvPicPr>
          <p:cNvPr id="17" name="Picture 37">
            <a:extLst>
              <a:ext uri="{FF2B5EF4-FFF2-40B4-BE49-F238E27FC236}">
                <a16:creationId xmlns:a16="http://schemas.microsoft.com/office/drawing/2014/main" id="{B99368F5-0527-4D3E-B296-9630320DD1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09" y="1907953"/>
            <a:ext cx="868334" cy="725726"/>
          </a:xfrm>
          <a:prstGeom prst="rect">
            <a:avLst/>
          </a:prstGeom>
        </p:spPr>
      </p:pic>
      <p:pic>
        <p:nvPicPr>
          <p:cNvPr id="18" name="Picture 37">
            <a:extLst>
              <a:ext uri="{FF2B5EF4-FFF2-40B4-BE49-F238E27FC236}">
                <a16:creationId xmlns:a16="http://schemas.microsoft.com/office/drawing/2014/main" id="{12511337-CF77-48F7-9EE7-584012F1E8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01" y="1363237"/>
            <a:ext cx="868334" cy="725726"/>
          </a:xfrm>
          <a:prstGeom prst="rect">
            <a:avLst/>
          </a:prstGeom>
        </p:spPr>
      </p:pic>
      <p:pic>
        <p:nvPicPr>
          <p:cNvPr id="19" name="Picture 37">
            <a:extLst>
              <a:ext uri="{FF2B5EF4-FFF2-40B4-BE49-F238E27FC236}">
                <a16:creationId xmlns:a16="http://schemas.microsoft.com/office/drawing/2014/main" id="{BAC487A7-F6C3-4A2B-A27A-765323C325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89" y="1304796"/>
            <a:ext cx="868334" cy="725726"/>
          </a:xfrm>
          <a:prstGeom prst="rect">
            <a:avLst/>
          </a:prstGeom>
        </p:spPr>
      </p:pic>
      <p:pic>
        <p:nvPicPr>
          <p:cNvPr id="20" name="Picture 37">
            <a:extLst>
              <a:ext uri="{FF2B5EF4-FFF2-40B4-BE49-F238E27FC236}">
                <a16:creationId xmlns:a16="http://schemas.microsoft.com/office/drawing/2014/main" id="{854628AC-A8B3-492A-B9C1-4BF920EF04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03" y="1619576"/>
            <a:ext cx="868334" cy="72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8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1397</Words>
  <Application>Microsoft Office PowerPoint</Application>
  <PresentationFormat>นำเสนอทางหน้าจอ (16:9)</PresentationFormat>
  <Paragraphs>179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TH Sarabun New</vt:lpstr>
      <vt:lpstr>Arial</vt:lpstr>
      <vt:lpstr>TH SarabunIT๙</vt:lpstr>
      <vt:lpstr>Calibri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Tawanchay Bumrungpong</cp:lastModifiedBy>
  <cp:revision>583</cp:revision>
  <cp:lastPrinted>2021-04-29T04:15:41Z</cp:lastPrinted>
  <dcterms:created xsi:type="dcterms:W3CDTF">2018-04-13T07:11:57Z</dcterms:created>
  <dcterms:modified xsi:type="dcterms:W3CDTF">2022-01-27T08:53:06Z</dcterms:modified>
</cp:coreProperties>
</file>