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2"/>
  </p:handoutMasterIdLst>
  <p:sldIdLst>
    <p:sldId id="304" r:id="rId2"/>
    <p:sldId id="275" r:id="rId3"/>
    <p:sldId id="301" r:id="rId4"/>
    <p:sldId id="276" r:id="rId5"/>
    <p:sldId id="277" r:id="rId6"/>
    <p:sldId id="278" r:id="rId7"/>
    <p:sldId id="315" r:id="rId8"/>
    <p:sldId id="279" r:id="rId9"/>
    <p:sldId id="280" r:id="rId10"/>
    <p:sldId id="281" r:id="rId11"/>
    <p:sldId id="282" r:id="rId12"/>
    <p:sldId id="317" r:id="rId13"/>
    <p:sldId id="318" r:id="rId14"/>
    <p:sldId id="292" r:id="rId15"/>
    <p:sldId id="293" r:id="rId16"/>
    <p:sldId id="303" r:id="rId17"/>
    <p:sldId id="295" r:id="rId18"/>
    <p:sldId id="296" r:id="rId19"/>
    <p:sldId id="297" r:id="rId20"/>
    <p:sldId id="298" r:id="rId21"/>
    <p:sldId id="309" r:id="rId22"/>
    <p:sldId id="311" r:id="rId23"/>
    <p:sldId id="310" r:id="rId24"/>
    <p:sldId id="313" r:id="rId25"/>
    <p:sldId id="283" r:id="rId26"/>
    <p:sldId id="284" r:id="rId27"/>
    <p:sldId id="285" r:id="rId28"/>
    <p:sldId id="286" r:id="rId29"/>
    <p:sldId id="302" r:id="rId30"/>
    <p:sldId id="308" r:id="rId31"/>
    <p:sldId id="305" r:id="rId32"/>
    <p:sldId id="307" r:id="rId33"/>
    <p:sldId id="288" r:id="rId34"/>
    <p:sldId id="289" r:id="rId35"/>
    <p:sldId id="290" r:id="rId36"/>
    <p:sldId id="291" r:id="rId37"/>
    <p:sldId id="299" r:id="rId38"/>
    <p:sldId id="300" r:id="rId39"/>
    <p:sldId id="294" r:id="rId40"/>
    <p:sldId id="316" r:id="rId41"/>
  </p:sldIdLst>
  <p:sldSz cx="9144000" cy="6858000" type="screen4x3"/>
  <p:notesSz cx="6888163" cy="100203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ลักษณะชุดรูปแบบ 2 - เน้น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ลักษณะสีเข้ม 1 - เน้น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ลักษณะสีอ่อน 1 - เน้น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20" autoAdjust="0"/>
    <p:restoredTop sz="9466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5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08E7FEA-EB01-46B0-8F86-2045D373C9ED}" type="datetimeFigureOut">
              <a:rPr lang="th-TH" smtClean="0"/>
              <a:t>12/09/62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B2BE32A-1658-4E54-B63D-89CBB8FF89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6487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5811-FA18-4E65-BB1E-8518C3096D3A}" type="datetimeFigureOut">
              <a:rPr lang="th-TH" smtClean="0"/>
              <a:t>12/09/62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FEEB-707D-45DE-8816-128BF3A274E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5811-FA18-4E65-BB1E-8518C3096D3A}" type="datetimeFigureOut">
              <a:rPr lang="th-TH" smtClean="0"/>
              <a:t>12/09/62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FEEB-707D-45DE-8816-128BF3A274E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5811-FA18-4E65-BB1E-8518C3096D3A}" type="datetimeFigureOut">
              <a:rPr lang="th-TH" smtClean="0"/>
              <a:t>12/09/62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FEEB-707D-45DE-8816-128BF3A274E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5811-FA18-4E65-BB1E-8518C3096D3A}" type="datetimeFigureOut">
              <a:rPr lang="th-TH" smtClean="0"/>
              <a:t>12/09/62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FEEB-707D-45DE-8816-128BF3A274E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5811-FA18-4E65-BB1E-8518C3096D3A}" type="datetimeFigureOut">
              <a:rPr lang="th-TH" smtClean="0"/>
              <a:t>12/09/62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FEEB-707D-45DE-8816-128BF3A274E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5811-FA18-4E65-BB1E-8518C3096D3A}" type="datetimeFigureOut">
              <a:rPr lang="th-TH" smtClean="0"/>
              <a:t>12/09/62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FEEB-707D-45DE-8816-128BF3A274E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5811-FA18-4E65-BB1E-8518C3096D3A}" type="datetimeFigureOut">
              <a:rPr lang="th-TH" smtClean="0"/>
              <a:t>12/09/62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FEEB-707D-45DE-8816-128BF3A274E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5811-FA18-4E65-BB1E-8518C3096D3A}" type="datetimeFigureOut">
              <a:rPr lang="th-TH" smtClean="0"/>
              <a:t>12/09/62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FEEB-707D-45DE-8816-128BF3A274E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5811-FA18-4E65-BB1E-8518C3096D3A}" type="datetimeFigureOut">
              <a:rPr lang="th-TH" smtClean="0"/>
              <a:t>12/09/62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FEEB-707D-45DE-8816-128BF3A274E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5811-FA18-4E65-BB1E-8518C3096D3A}" type="datetimeFigureOut">
              <a:rPr lang="th-TH" smtClean="0"/>
              <a:t>12/09/62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FEEB-707D-45DE-8816-128BF3A274E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5811-FA18-4E65-BB1E-8518C3096D3A}" type="datetimeFigureOut">
              <a:rPr lang="th-TH" smtClean="0"/>
              <a:t>12/09/62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FEEB-707D-45DE-8816-128BF3A274E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45811-FA18-4E65-BB1E-8518C3096D3A}" type="datetimeFigureOut">
              <a:rPr lang="th-TH" smtClean="0"/>
              <a:t>12/09/62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4FEEB-707D-45DE-8816-128BF3A274E8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1.179.173.6/moral/web/index.php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229600" cy="1143000"/>
          </a:xfrm>
        </p:spPr>
        <p:txBody>
          <a:bodyPr>
            <a:noAutofit/>
          </a:bodyPr>
          <a:lstStyle/>
          <a:p>
            <a:r>
              <a:rPr lang="th-TH" sz="6600" b="1" dirty="0">
                <a:ln w="1905"/>
                <a:solidFill>
                  <a:schemeClr val="bg1"/>
                </a:solidFill>
                <a:latin typeface="DSN ArKorn" panose="00000400000000000000" pitchFamily="2" charset="-34"/>
              </a:rPr>
              <a:t>การขับเคลื่อนโรงพยาบาลคุณธรรม </a:t>
            </a:r>
            <a:r>
              <a:rPr lang="th-TH" sz="6000" b="1" dirty="0">
                <a:ln w="1905"/>
                <a:solidFill>
                  <a:schemeClr val="bg1"/>
                </a:solidFill>
                <a:latin typeface="DSN ArKorn" panose="00000400000000000000" pitchFamily="2" charset="-34"/>
              </a:rPr>
              <a:t/>
            </a:r>
            <a:br>
              <a:rPr lang="th-TH" sz="6000" b="1" dirty="0">
                <a:ln w="1905"/>
                <a:solidFill>
                  <a:schemeClr val="bg1"/>
                </a:solidFill>
                <a:latin typeface="DSN ArKorn" panose="00000400000000000000" pitchFamily="2" charset="-34"/>
              </a:rPr>
            </a:br>
            <a:r>
              <a:rPr lang="th-TH" b="1" dirty="0">
                <a:ln w="1905"/>
                <a:solidFill>
                  <a:schemeClr val="bg1"/>
                </a:solidFill>
                <a:latin typeface="DSN ArKorn" panose="00000400000000000000" pitchFamily="2" charset="-34"/>
              </a:rPr>
              <a:t>มูลนิธิ</a:t>
            </a:r>
            <a:r>
              <a:rPr lang="th-TH" b="1" dirty="0" err="1">
                <a:ln w="1905"/>
                <a:solidFill>
                  <a:schemeClr val="bg1"/>
                </a:solidFill>
                <a:latin typeface="DSN ArKorn" panose="00000400000000000000" pitchFamily="2" charset="-34"/>
              </a:rPr>
              <a:t>ธรรมาภิ</a:t>
            </a:r>
            <a:r>
              <a:rPr lang="th-TH" b="1" dirty="0">
                <a:ln w="1905"/>
                <a:solidFill>
                  <a:schemeClr val="bg1"/>
                </a:solidFill>
                <a:latin typeface="DSN ArKorn" panose="00000400000000000000" pitchFamily="2" charset="-34"/>
              </a:rPr>
              <a:t>บาลทางการแพทย์</a:t>
            </a:r>
            <a:r>
              <a:rPr lang="th-TH" sz="4800" b="1" dirty="0">
                <a:ln w="1905"/>
                <a:solidFill>
                  <a:schemeClr val="bg1"/>
                </a:solidFill>
                <a:latin typeface="DSN ArKorn" panose="00000400000000000000" pitchFamily="2" charset="-34"/>
              </a:rPr>
              <a:t/>
            </a:r>
            <a:br>
              <a:rPr lang="th-TH" sz="4800" b="1" dirty="0">
                <a:ln w="1905"/>
                <a:solidFill>
                  <a:schemeClr val="bg1"/>
                </a:solidFill>
                <a:latin typeface="DSN ArKorn" panose="00000400000000000000" pitchFamily="2" charset="-34"/>
              </a:rPr>
            </a:br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1848792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content.fphs1-1.fna.fbcdn.net/v/t1.15752-0/p480x480/68679585_682039352271877_5165847150206124032_n.jpg?_nc_cat=107&amp;_nc_oc=AQnpLPbtSuAL1rnsABAQFPUdSynSCcxlBdjYIZJMa2G8e0QCuClr6XPnG6LZ61aUrkk&amp;_nc_ht=scontent.fphs1-1.fna&amp;oh=5cd309d35c0b74fac8970f4eefb51678&amp;oe=5DCAF3F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16" y="622227"/>
            <a:ext cx="7678800" cy="575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015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content.fphs1-1.fna.fbcdn.net/v/t1.15752-0/p480x480/69234870_673352589797539_3796296527505260544_n.jpg?_nc_cat=105&amp;_nc_oc=AQlCPIs2JvOS8Z3IMET_sK7JBg2qSxR1-6rbjS1I7nB_dMARXLrnTWvYDLDs1EUFiWw&amp;_nc_ht=scontent.fphs1-1.fna&amp;oh=f91a3f65b500cf42cf4e2ccc764bd64c&amp;oe=5DDCAA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679998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750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3487E811-C3FA-4A26-BAB4-B0B6AE5D1DC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97626" y="1180557"/>
          <a:ext cx="7749540" cy="4497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2752">
                  <a:extLst>
                    <a:ext uri="{9D8B030D-6E8A-4147-A177-3AD203B41FA5}">
                      <a16:colId xmlns:a16="http://schemas.microsoft.com/office/drawing/2014/main" xmlns="" val="2738648437"/>
                    </a:ext>
                  </a:extLst>
                </a:gridCol>
                <a:gridCol w="5556788">
                  <a:extLst>
                    <a:ext uri="{9D8B030D-6E8A-4147-A177-3AD203B41FA5}">
                      <a16:colId xmlns:a16="http://schemas.microsoft.com/office/drawing/2014/main" xmlns="" val="994745440"/>
                    </a:ext>
                  </a:extLst>
                </a:gridCol>
              </a:tblGrid>
              <a:tr h="41862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2700" u="none" strike="noStrike" dirty="0">
                          <a:solidFill>
                            <a:srgbClr val="0070C0"/>
                          </a:solidFill>
                          <a:effectLst/>
                          <a:cs typeface="+mj-cs"/>
                        </a:rPr>
                        <a:t>เกณฑ์การประเมินองค์กรคุณธรรม</a:t>
                      </a:r>
                      <a:endParaRPr lang="th-TH" sz="27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5815223"/>
                  </a:ext>
                </a:extLst>
              </a:tr>
              <a:tr h="40791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u="none" strike="noStrike" dirty="0">
                          <a:effectLst/>
                          <a:cs typeface="+mj-cs"/>
                        </a:rPr>
                        <a:t>ระดับ</a:t>
                      </a:r>
                      <a:endParaRPr lang="th-TH" sz="21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u="none" strike="noStrike">
                          <a:effectLst/>
                          <a:cs typeface="+mj-cs"/>
                        </a:rPr>
                        <a:t>เกณฑ์</a:t>
                      </a:r>
                      <a:endParaRPr lang="th-TH" sz="21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8214624"/>
                  </a:ext>
                </a:extLst>
              </a:tr>
              <a:tr h="40791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th-TH" sz="2100" u="none" strike="noStrike" dirty="0">
                          <a:effectLst/>
                          <a:cs typeface="+mj-cs"/>
                        </a:rPr>
                        <a:t>ระดับส่งเสริมคุณธรรม</a:t>
                      </a:r>
                      <a:endParaRPr lang="th-TH" sz="2100" b="0" i="0" u="none" strike="noStrike" dirty="0">
                        <a:solidFill>
                          <a:srgbClr val="FF0000"/>
                        </a:solidFill>
                        <a:effectLst/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u="none" strike="noStrike" dirty="0">
                          <a:effectLst/>
                          <a:cs typeface="+mj-cs"/>
                        </a:rPr>
                        <a:t>1.ประกาศข้อตกลง(เจตนารมย์) ร่วมกัน</a:t>
                      </a:r>
                      <a:endParaRPr lang="th-TH" sz="21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3404860"/>
                  </a:ext>
                </a:extLst>
              </a:tr>
              <a:tr h="40791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u="none" strike="noStrike" dirty="0">
                          <a:effectLst/>
                          <a:cs typeface="+mj-cs"/>
                        </a:rPr>
                        <a:t>2.มีการกำหนดเป้าหมาย "ปัญหาที่อยากแก้ ความดีที่อยากทำ"</a:t>
                      </a:r>
                      <a:endParaRPr lang="th-TH" sz="21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4727689"/>
                  </a:ext>
                </a:extLst>
              </a:tr>
              <a:tr h="40791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u="none" strike="noStrike" dirty="0">
                          <a:effectLst/>
                          <a:cs typeface="+mj-cs"/>
                        </a:rPr>
                        <a:t>3.มีแผนการดำเนินงานด้านส่งเสริมคุณธรรมและผู้รับผิดชอบ</a:t>
                      </a:r>
                      <a:endParaRPr lang="th-TH" sz="21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8262819"/>
                  </a:ext>
                </a:extLst>
              </a:tr>
              <a:tr h="40791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th-TH" sz="2100" u="none" strike="noStrike" dirty="0">
                          <a:effectLst/>
                          <a:cs typeface="+mj-cs"/>
                        </a:rPr>
                        <a:t>ระดับคุณธรรม</a:t>
                      </a:r>
                      <a:endParaRPr lang="th-TH" sz="2100" b="0" i="0" u="none" strike="noStrike" dirty="0">
                        <a:solidFill>
                          <a:srgbClr val="FF0000"/>
                        </a:solidFill>
                        <a:effectLst/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u="none" strike="noStrike" dirty="0">
                          <a:effectLst/>
                          <a:cs typeface="+mj-cs"/>
                        </a:rPr>
                        <a:t>4.มีผลสำเร็จตามคุณธรรมเป้าหมาย</a:t>
                      </a:r>
                      <a:endParaRPr lang="th-TH" sz="21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8109919"/>
                  </a:ext>
                </a:extLst>
              </a:tr>
              <a:tr h="40791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u="none" strike="noStrike" dirty="0">
                          <a:effectLst/>
                          <a:cs typeface="+mj-cs"/>
                        </a:rPr>
                        <a:t>5.มีการติดตาม รายงาน ประเมินผลเพื่อพัฒนา และปรับปรุง</a:t>
                      </a:r>
                      <a:endParaRPr lang="th-TH" sz="21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7161230"/>
                  </a:ext>
                </a:extLst>
              </a:tr>
              <a:tr h="40791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u="none" strike="noStrike" dirty="0">
                          <a:effectLst/>
                          <a:cs typeface="+mj-cs"/>
                        </a:rPr>
                        <a:t>6.มีการยกย่องเชิดชูด้านคุณธรรม</a:t>
                      </a:r>
                      <a:endParaRPr lang="th-TH" sz="21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9724108"/>
                  </a:ext>
                </a:extLst>
              </a:tr>
              <a:tr h="40791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th-TH" sz="2100" u="none" strike="noStrike" dirty="0">
                          <a:effectLst/>
                          <a:cs typeface="+mj-cs"/>
                        </a:rPr>
                        <a:t>ระดับคุณธรรมต้นแบบ </a:t>
                      </a:r>
                      <a:endParaRPr lang="th-TH" sz="2100" b="0" i="0" u="none" strike="noStrike" dirty="0">
                        <a:solidFill>
                          <a:srgbClr val="FF0000"/>
                        </a:solidFill>
                        <a:effectLst/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u="none" strike="noStrike" dirty="0">
                          <a:effectLst/>
                          <a:cs typeface="+mj-cs"/>
                        </a:rPr>
                        <a:t>7.ความสำเร็จตามแผนพัฒนาส่งเสริมคุณธรรม</a:t>
                      </a:r>
                      <a:endParaRPr lang="th-TH" sz="21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9593912"/>
                  </a:ext>
                </a:extLst>
              </a:tr>
              <a:tr h="40791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u="none" strike="noStrike" dirty="0">
                          <a:effectLst/>
                          <a:cs typeface="+mj-cs"/>
                        </a:rPr>
                        <a:t>8.เพิ่มมิติ ศาสนา/หลักปรัชญาเศรษฐกิจพอเพียง/วิถีวัฒนธรรม</a:t>
                      </a:r>
                      <a:endParaRPr lang="th-TH" sz="21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2048105"/>
                  </a:ext>
                </a:extLst>
              </a:tr>
              <a:tr h="40791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u="none" strike="noStrike" dirty="0">
                          <a:effectLst/>
                          <a:cs typeface="+mj-cs"/>
                        </a:rPr>
                        <a:t>9.มีองค์ความรู้และสามารถเป็นแหล่งเรียนรู้ขยายผล</a:t>
                      </a:r>
                      <a:endParaRPr lang="th-TH" sz="21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8793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686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8E1DDC96-EC4F-4A5F-8A99-DE4AD9671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42790"/>
            <a:ext cx="8229600" cy="1258018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ngsana New"/>
                <a:cs typeface="Angsana New"/>
              </a:rPr>
              <a:t>การขับเคลื่อนสังคมคุณธรรมประเทศไทย</a:t>
            </a:r>
            <a:r>
              <a:rPr lang="en-US" sz="3200" b="1" dirty="0">
                <a:solidFill>
                  <a:schemeClr val="bg1"/>
                </a:solidFill>
                <a:latin typeface="Angsana New"/>
                <a:cs typeface="Angsana New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Angsana New"/>
                <a:cs typeface="Angsana New"/>
              </a:rPr>
            </a:br>
            <a:r>
              <a:rPr lang="en-US" sz="3200" b="1" dirty="0">
                <a:solidFill>
                  <a:schemeClr val="bg1"/>
                </a:solidFill>
                <a:latin typeface="Angsana New"/>
                <a:cs typeface="Angsana New"/>
              </a:rPr>
              <a:t>  : </a:t>
            </a:r>
            <a:r>
              <a:rPr lang="en-US" sz="3200" b="1" dirty="0" err="1">
                <a:solidFill>
                  <a:schemeClr val="bg1"/>
                </a:solidFill>
                <a:latin typeface="Angsana New"/>
                <a:cs typeface="Angsana New"/>
              </a:rPr>
              <a:t>คณะกรรมการส่งเสริมคุณธรรมแห่งชาติ</a:t>
            </a:r>
            <a:r>
              <a:rPr lang="en-US" sz="3200" dirty="0">
                <a:solidFill>
                  <a:schemeClr val="bg1"/>
                </a:solidFill>
                <a:latin typeface="Angsana New"/>
                <a:cs typeface="Angsana New"/>
              </a:rPr>
              <a:t> 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3A599A55-C9DB-42C8-93C0-8E1828F0A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12" y="1855365"/>
            <a:ext cx="8229600" cy="4525963"/>
          </a:xfrm>
          <a:ln>
            <a:noFill/>
          </a:ln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  </a:t>
            </a:r>
            <a:r>
              <a:rPr lang="th-TH" sz="2800" dirty="0">
                <a:solidFill>
                  <a:schemeClr val="bg1"/>
                </a:solidFill>
                <a:latin typeface="Angsana New"/>
                <a:cs typeface="Angsana New"/>
              </a:rPr>
              <a:t>๑</a:t>
            </a:r>
            <a:r>
              <a:rPr lang="en-US" sz="2800" dirty="0">
                <a:solidFill>
                  <a:schemeClr val="bg1"/>
                </a:solidFill>
                <a:latin typeface="Angsana New"/>
                <a:cs typeface="Angsana New"/>
              </a:rPr>
              <a:t>.  </a:t>
            </a:r>
            <a:r>
              <a:rPr lang="en-US" sz="2800" dirty="0" err="1">
                <a:solidFill>
                  <a:schemeClr val="bg1"/>
                </a:solidFill>
                <a:latin typeface="Angsana New"/>
                <a:cs typeface="Angsana New"/>
              </a:rPr>
              <a:t>กระทรวงสาธารณสุข</a:t>
            </a:r>
            <a:r>
              <a:rPr lang="en-US" sz="2800" dirty="0">
                <a:solidFill>
                  <a:schemeClr val="bg1"/>
                </a:solidFill>
                <a:latin typeface="Angsana New"/>
                <a:cs typeface="Angsana New"/>
              </a:rPr>
              <a:t>/</a:t>
            </a:r>
            <a:r>
              <a:rPr lang="th-TH" sz="2800" dirty="0">
                <a:solidFill>
                  <a:schemeClr val="bg1"/>
                </a:solidFill>
                <a:latin typeface="Angsana New"/>
                <a:cs typeface="Angsana New"/>
              </a:rPr>
              <a:t>รพ.นอก </a:t>
            </a:r>
            <a:r>
              <a:rPr lang="th-TH" sz="2800" dirty="0" err="1">
                <a:solidFill>
                  <a:schemeClr val="bg1"/>
                </a:solidFill>
                <a:latin typeface="Angsana New"/>
                <a:cs typeface="Angsana New"/>
              </a:rPr>
              <a:t>สธ</a:t>
            </a:r>
            <a:r>
              <a:rPr lang="th-TH" sz="2800" dirty="0">
                <a:solidFill>
                  <a:schemeClr val="bg1"/>
                </a:solidFill>
                <a:latin typeface="Angsana New"/>
                <a:cs typeface="Angsana New"/>
              </a:rPr>
              <a:t>.</a:t>
            </a:r>
            <a:r>
              <a:rPr lang="en-US" sz="2800" dirty="0">
                <a:solidFill>
                  <a:schemeClr val="bg1"/>
                </a:solidFill>
                <a:latin typeface="Angsana New"/>
                <a:cs typeface="Angsana New"/>
              </a:rPr>
              <a:t>             </a:t>
            </a:r>
            <a:r>
              <a:rPr lang="th-TH" sz="2800" dirty="0">
                <a:solidFill>
                  <a:schemeClr val="bg1"/>
                </a:solidFill>
                <a:latin typeface="Angsana New"/>
                <a:cs typeface="Angsana New"/>
              </a:rPr>
              <a:t>๑</a:t>
            </a:r>
            <a:r>
              <a:rPr lang="en-US" sz="2800" dirty="0">
                <a:solidFill>
                  <a:schemeClr val="bg1"/>
                </a:solidFill>
                <a:latin typeface="Angsana New"/>
                <a:cs typeface="Angsana New"/>
              </a:rPr>
              <a:t>.</a:t>
            </a:r>
            <a:r>
              <a:rPr lang="en-US" sz="2800" dirty="0">
                <a:solidFill>
                  <a:schemeClr val="bg1"/>
                </a:solidFill>
                <a:latin typeface="Angsana New"/>
                <a:ea typeface="+mj-ea"/>
                <a:cs typeface="Angsana New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Angsana New"/>
                <a:ea typeface="+mj-ea"/>
                <a:cs typeface="Angsana New"/>
              </a:rPr>
              <a:t>แก้วกัลยาสิขาลัย</a:t>
            </a:r>
            <a:endParaRPr lang="en-US" sz="2800" dirty="0">
              <a:solidFill>
                <a:schemeClr val="bg1"/>
              </a:solidFill>
              <a:latin typeface="Angsana New"/>
              <a:ea typeface="+mj-ea"/>
              <a:cs typeface="Angsana New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ngsana New"/>
                <a:cs typeface="Angsana New"/>
              </a:rPr>
              <a:t>                                                                                 </a:t>
            </a:r>
            <a:r>
              <a:rPr lang="en-US" sz="2800" dirty="0" err="1">
                <a:solidFill>
                  <a:schemeClr val="bg1"/>
                </a:solidFill>
                <a:latin typeface="Angsana New"/>
                <a:cs typeface="Angsana New"/>
              </a:rPr>
              <a:t>มูลนิธิธรรม</a:t>
            </a:r>
            <a:r>
              <a:rPr lang="th-TH" sz="2800" dirty="0">
                <a:solidFill>
                  <a:schemeClr val="bg1"/>
                </a:solidFill>
                <a:latin typeface="Angsana New"/>
                <a:cs typeface="Angsana New"/>
              </a:rPr>
              <a:t>า</a:t>
            </a:r>
            <a:r>
              <a:rPr lang="en-US" sz="2800" dirty="0" err="1">
                <a:solidFill>
                  <a:schemeClr val="bg1"/>
                </a:solidFill>
                <a:latin typeface="Angsana New"/>
                <a:cs typeface="Angsana New"/>
              </a:rPr>
              <a:t>ภิบาลทางการแพทย์</a:t>
            </a:r>
            <a:r>
              <a:rPr lang="en-US" sz="2800" dirty="0">
                <a:solidFill>
                  <a:schemeClr val="bg1"/>
                </a:solidFill>
                <a:latin typeface="Angsana New"/>
                <a:cs typeface="Angsana New"/>
              </a:rPr>
              <a:t> </a:t>
            </a:r>
          </a:p>
          <a:p>
            <a:pPr marL="0" lvl="0" indent="0">
              <a:buNone/>
            </a:pPr>
            <a:r>
              <a:rPr lang="en-US" sz="2800" dirty="0">
                <a:solidFill>
                  <a:schemeClr val="bg1"/>
                </a:solidFill>
                <a:latin typeface="Angsana New"/>
                <a:cs typeface="Angsana New"/>
              </a:rPr>
              <a:t>  </a:t>
            </a:r>
            <a:r>
              <a:rPr lang="th-TH" sz="2800" dirty="0">
                <a:solidFill>
                  <a:schemeClr val="bg1"/>
                </a:solidFill>
                <a:latin typeface="Angsana New"/>
                <a:cs typeface="Angsana New"/>
              </a:rPr>
              <a:t>๒</a:t>
            </a:r>
            <a:r>
              <a:rPr lang="en-US" sz="2800" dirty="0">
                <a:solidFill>
                  <a:schemeClr val="bg1"/>
                </a:solidFill>
                <a:latin typeface="Angsana New"/>
                <a:cs typeface="Angsana New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Angsana New"/>
                <a:cs typeface="Angsana New"/>
              </a:rPr>
              <a:t>กระทรวงศึกษาธิการ</a:t>
            </a:r>
            <a:r>
              <a:rPr lang="en-US" sz="2800" dirty="0">
                <a:solidFill>
                  <a:schemeClr val="bg1"/>
                </a:solidFill>
                <a:latin typeface="Angsana New"/>
                <a:cs typeface="Angsana New"/>
              </a:rPr>
              <a:t>                                   </a:t>
            </a:r>
            <a:r>
              <a:rPr lang="th-TH" sz="2800" dirty="0">
                <a:solidFill>
                  <a:schemeClr val="bg1"/>
                </a:solidFill>
                <a:latin typeface="Angsana New"/>
                <a:cs typeface="Angsana New"/>
              </a:rPr>
              <a:t>๒</a:t>
            </a:r>
            <a:r>
              <a:rPr lang="en-US" sz="2800" dirty="0">
                <a:solidFill>
                  <a:schemeClr val="bg1"/>
                </a:solidFill>
                <a:latin typeface="Angsana New"/>
                <a:cs typeface="Angsana New"/>
              </a:rPr>
              <a:t>. </a:t>
            </a:r>
            <a:r>
              <a:rPr lang="th-TH" sz="2800" dirty="0" err="1">
                <a:solidFill>
                  <a:schemeClr val="bg1"/>
                </a:solidFill>
                <a:latin typeface="Angsana New"/>
                <a:cs typeface="Angsana New"/>
              </a:rPr>
              <a:t>คกก</a:t>
            </a:r>
            <a:r>
              <a:rPr lang="th-TH" sz="2800" dirty="0">
                <a:solidFill>
                  <a:schemeClr val="bg1"/>
                </a:solidFill>
                <a:latin typeface="Angsana New"/>
                <a:cs typeface="Angsana New"/>
              </a:rPr>
              <a:t>.ระดับกระทรวง</a:t>
            </a:r>
          </a:p>
          <a:p>
            <a:pPr marL="0" lvl="0" indent="0">
              <a:buNone/>
            </a:pPr>
            <a:r>
              <a:rPr lang="th-TH" sz="2800" dirty="0">
                <a:solidFill>
                  <a:schemeClr val="bg1"/>
                </a:solidFill>
                <a:latin typeface="Angsana New"/>
                <a:cs typeface="Angsana New"/>
              </a:rPr>
              <a:t>  ๓</a:t>
            </a:r>
            <a:r>
              <a:rPr lang="en-US" sz="2800" dirty="0">
                <a:solidFill>
                  <a:schemeClr val="bg1"/>
                </a:solidFill>
                <a:latin typeface="Angsana New"/>
                <a:cs typeface="Angsana New"/>
              </a:rPr>
              <a:t>.  </a:t>
            </a:r>
            <a:r>
              <a:rPr lang="en-US" sz="2800" dirty="0" err="1">
                <a:solidFill>
                  <a:schemeClr val="bg1"/>
                </a:solidFill>
                <a:latin typeface="Angsana New"/>
                <a:cs typeface="Angsana New"/>
              </a:rPr>
              <a:t>กระทรวงมหาดไทย</a:t>
            </a:r>
            <a:r>
              <a:rPr lang="en-US" sz="2800" dirty="0">
                <a:solidFill>
                  <a:schemeClr val="bg1"/>
                </a:solidFill>
                <a:latin typeface="Angsana New"/>
                <a:cs typeface="Angsana New"/>
              </a:rPr>
              <a:t>                                    </a:t>
            </a:r>
            <a:r>
              <a:rPr lang="th-TH" sz="2800" dirty="0">
                <a:solidFill>
                  <a:schemeClr val="bg1"/>
                </a:solidFill>
                <a:latin typeface="Angsana New"/>
                <a:cs typeface="Angsana New"/>
              </a:rPr>
              <a:t>๓</a:t>
            </a:r>
            <a:r>
              <a:rPr lang="en-US" sz="2800" dirty="0">
                <a:solidFill>
                  <a:schemeClr val="bg1"/>
                </a:solidFill>
                <a:latin typeface="Angsana New"/>
                <a:cs typeface="Angsana New"/>
              </a:rPr>
              <a:t>. </a:t>
            </a:r>
            <a:r>
              <a:rPr lang="th-TH" sz="2800" dirty="0">
                <a:solidFill>
                  <a:schemeClr val="bg1"/>
                </a:solidFill>
                <a:latin typeface="Angsana New"/>
                <a:cs typeface="Angsana New"/>
              </a:rPr>
              <a:t>สำนักตรวจราชการ/กรมการปกครอง</a:t>
            </a:r>
          </a:p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  <a:latin typeface="Angsana New"/>
                <a:cs typeface="Angsana New"/>
              </a:rPr>
              <a:t>                                                                                 มูลนิธิพัฒนาข้าราชการ</a:t>
            </a:r>
            <a:endParaRPr lang="en-US" sz="2800" dirty="0">
              <a:solidFill>
                <a:schemeClr val="bg1"/>
              </a:solidFill>
              <a:latin typeface="Angsana New"/>
              <a:cs typeface="Angsana New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ngsana New"/>
                <a:cs typeface="Angsana New"/>
              </a:rPr>
              <a:t>  </a:t>
            </a:r>
            <a:r>
              <a:rPr lang="th-TH" sz="2800" dirty="0">
                <a:solidFill>
                  <a:schemeClr val="bg1"/>
                </a:solidFill>
                <a:latin typeface="Angsana New"/>
                <a:cs typeface="Angsana New"/>
              </a:rPr>
              <a:t>๔</a:t>
            </a:r>
            <a:r>
              <a:rPr lang="en-US" sz="2800" dirty="0">
                <a:solidFill>
                  <a:schemeClr val="bg1"/>
                </a:solidFill>
                <a:latin typeface="Angsana New"/>
                <a:cs typeface="Angsana New"/>
              </a:rPr>
              <a:t>.  </a:t>
            </a:r>
            <a:r>
              <a:rPr lang="en-US" sz="2800" dirty="0" err="1">
                <a:solidFill>
                  <a:schemeClr val="bg1"/>
                </a:solidFill>
                <a:latin typeface="Angsana New"/>
                <a:cs typeface="Angsana New"/>
              </a:rPr>
              <a:t>กระทรวงวัฒนธรรม</a:t>
            </a:r>
            <a:r>
              <a:rPr lang="en-US" sz="2800" dirty="0">
                <a:solidFill>
                  <a:schemeClr val="bg1"/>
                </a:solidFill>
                <a:latin typeface="Angsana New"/>
                <a:cs typeface="Angsana New"/>
              </a:rPr>
              <a:t>                                   </a:t>
            </a:r>
            <a:r>
              <a:rPr lang="th-TH" sz="2800" dirty="0">
                <a:solidFill>
                  <a:schemeClr val="bg1"/>
                </a:solidFill>
                <a:latin typeface="Angsana New"/>
                <a:cs typeface="Angsana New"/>
              </a:rPr>
              <a:t>๔</a:t>
            </a:r>
            <a:r>
              <a:rPr lang="en-US" sz="2800" dirty="0">
                <a:solidFill>
                  <a:schemeClr val="bg1"/>
                </a:solidFill>
                <a:latin typeface="Angsana New"/>
                <a:cs typeface="Angsana New"/>
              </a:rPr>
              <a:t>. </a:t>
            </a:r>
            <a:r>
              <a:rPr lang="th-TH" sz="2800" dirty="0">
                <a:solidFill>
                  <a:schemeClr val="bg1"/>
                </a:solidFill>
                <a:latin typeface="Angsana New"/>
                <a:cs typeface="Angsana New"/>
              </a:rPr>
              <a:t>กรมการศาสนา</a:t>
            </a:r>
            <a:endParaRPr lang="en-US" sz="2800" dirty="0">
              <a:solidFill>
                <a:schemeClr val="bg1"/>
              </a:solidFill>
              <a:latin typeface="Angsana New"/>
              <a:cs typeface="Angsana New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ngsana New"/>
                <a:cs typeface="Angsana New"/>
              </a:rPr>
              <a:t>  </a:t>
            </a:r>
            <a:r>
              <a:rPr lang="th-TH" sz="2800" dirty="0">
                <a:solidFill>
                  <a:schemeClr val="bg1"/>
                </a:solidFill>
                <a:latin typeface="Angsana New"/>
                <a:cs typeface="Angsana New"/>
              </a:rPr>
              <a:t>๕</a:t>
            </a:r>
            <a:r>
              <a:rPr lang="en-US" sz="2800" dirty="0">
                <a:solidFill>
                  <a:schemeClr val="bg1"/>
                </a:solidFill>
                <a:latin typeface="Angsana New"/>
                <a:cs typeface="Angsana New"/>
              </a:rPr>
              <a:t>.  </a:t>
            </a:r>
            <a:r>
              <a:rPr lang="en-US" sz="2800" dirty="0" err="1">
                <a:solidFill>
                  <a:schemeClr val="bg1"/>
                </a:solidFill>
                <a:latin typeface="Angsana New"/>
                <a:cs typeface="Angsana New"/>
              </a:rPr>
              <a:t>กระทรวงการพัฒนามนุษย์</a:t>
            </a:r>
            <a:r>
              <a:rPr lang="en-US" sz="2800" dirty="0">
                <a:solidFill>
                  <a:schemeClr val="bg1"/>
                </a:solidFill>
                <a:latin typeface="Angsana New"/>
                <a:cs typeface="Angsana New"/>
              </a:rPr>
              <a:t>                         </a:t>
            </a:r>
            <a:r>
              <a:rPr lang="th-TH" sz="2800" dirty="0">
                <a:solidFill>
                  <a:schemeClr val="bg1"/>
                </a:solidFill>
                <a:latin typeface="Angsana New"/>
                <a:cs typeface="Angsana New"/>
              </a:rPr>
              <a:t>๕</a:t>
            </a:r>
            <a:r>
              <a:rPr lang="en-US" sz="2800" dirty="0">
                <a:solidFill>
                  <a:schemeClr val="bg1"/>
                </a:solidFill>
                <a:latin typeface="Angsana New"/>
                <a:cs typeface="Angsana New"/>
              </a:rPr>
              <a:t>. </a:t>
            </a:r>
            <a:r>
              <a:rPr lang="th-TH" sz="2800" dirty="0">
                <a:solidFill>
                  <a:schemeClr val="bg1"/>
                </a:solidFill>
                <a:latin typeface="Angsana New"/>
                <a:cs typeface="Angsana New"/>
              </a:rPr>
              <a:t>หน่วยงานในกระทรวง</a:t>
            </a:r>
            <a:r>
              <a:rPr lang="en-US" sz="2800" dirty="0" err="1">
                <a:solidFill>
                  <a:schemeClr val="bg1"/>
                </a:solidFill>
                <a:latin typeface="Angsana New"/>
                <a:cs typeface="Angsana New"/>
              </a:rPr>
              <a:t>และ</a:t>
            </a:r>
            <a:endParaRPr lang="en-US" sz="2800" dirty="0">
              <a:solidFill>
                <a:schemeClr val="bg1"/>
              </a:solidFill>
              <a:latin typeface="Angsana New"/>
              <a:cs typeface="Angsana New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ngsana New"/>
                <a:cs typeface="Angsana New"/>
              </a:rPr>
              <a:t>   				              </a:t>
            </a:r>
            <a:r>
              <a:rPr lang="en-US" sz="2800" dirty="0" err="1">
                <a:solidFill>
                  <a:schemeClr val="bg1"/>
                </a:solidFill>
                <a:latin typeface="Angsana New"/>
                <a:cs typeface="Angsana New"/>
              </a:rPr>
              <a:t>ความมั่นคง</a:t>
            </a:r>
            <a:endParaRPr lang="en-US" sz="2800" dirty="0">
              <a:solidFill>
                <a:schemeClr val="bg1"/>
              </a:solidFill>
              <a:latin typeface="Angsana New"/>
              <a:cs typeface="Angsana New"/>
            </a:endParaRPr>
          </a:p>
          <a:p>
            <a:pPr marL="0" lvl="0" indent="0">
              <a:buNone/>
            </a:pPr>
            <a:r>
              <a:rPr lang="en-US" sz="2800" dirty="0">
                <a:solidFill>
                  <a:schemeClr val="bg1"/>
                </a:solidFill>
                <a:latin typeface="Angsana New"/>
                <a:cs typeface="Angsana New"/>
              </a:rPr>
              <a:t>  </a:t>
            </a:r>
            <a:r>
              <a:rPr lang="th-TH" sz="2800" dirty="0">
                <a:solidFill>
                  <a:schemeClr val="bg1"/>
                </a:solidFill>
                <a:latin typeface="Angsana New"/>
                <a:cs typeface="Angsana New"/>
              </a:rPr>
              <a:t>๖</a:t>
            </a:r>
            <a:r>
              <a:rPr lang="en-US" sz="2800" dirty="0">
                <a:solidFill>
                  <a:schemeClr val="bg1"/>
                </a:solidFill>
                <a:latin typeface="Angsana New"/>
                <a:cs typeface="Angsana New"/>
              </a:rPr>
              <a:t>.  </a:t>
            </a:r>
            <a:r>
              <a:rPr lang="en-US" sz="2800" dirty="0" err="1">
                <a:solidFill>
                  <a:schemeClr val="bg1"/>
                </a:solidFill>
                <a:latin typeface="Angsana New"/>
                <a:cs typeface="Angsana New"/>
              </a:rPr>
              <a:t>กระทรวงการคลังและกระทรวงอื่นๆ</a:t>
            </a:r>
            <a:r>
              <a:rPr lang="en-US" sz="2800" dirty="0">
                <a:solidFill>
                  <a:schemeClr val="bg1"/>
                </a:solidFill>
                <a:latin typeface="Angsana New"/>
                <a:cs typeface="Angsana New"/>
              </a:rPr>
              <a:t>         </a:t>
            </a:r>
            <a:r>
              <a:rPr lang="th-TH" sz="2800" dirty="0">
                <a:solidFill>
                  <a:schemeClr val="bg1"/>
                </a:solidFill>
                <a:latin typeface="Angsana New"/>
                <a:cs typeface="Angsana New"/>
              </a:rPr>
              <a:t>๖</a:t>
            </a:r>
            <a:r>
              <a:rPr lang="en-US" sz="2800" dirty="0">
                <a:solidFill>
                  <a:schemeClr val="bg1"/>
                </a:solidFill>
                <a:latin typeface="Angsana New"/>
                <a:cs typeface="Angsana New"/>
              </a:rPr>
              <a:t>.</a:t>
            </a:r>
            <a:r>
              <a:rPr lang="th-TH" sz="2800" dirty="0">
                <a:solidFill>
                  <a:schemeClr val="bg1"/>
                </a:solidFill>
                <a:latin typeface="Angsana New"/>
                <a:cs typeface="Angsana New"/>
              </a:rPr>
              <a:t> หน่วยงานในกระทรวง</a:t>
            </a:r>
            <a:endParaRPr lang="en-US" sz="2800" dirty="0" err="1">
              <a:solidFill>
                <a:schemeClr val="bg1"/>
              </a:solidFill>
              <a:latin typeface="Angsana New"/>
              <a:cs typeface="Angsana New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ngsana New"/>
                <a:cs typeface="Angsana New"/>
              </a:rPr>
              <a:t>  </a:t>
            </a:r>
            <a:r>
              <a:rPr lang="th-TH" sz="2800" dirty="0">
                <a:solidFill>
                  <a:schemeClr val="bg1"/>
                </a:solidFill>
                <a:latin typeface="Angsana New"/>
                <a:cs typeface="Angsana New"/>
              </a:rPr>
              <a:t>๗</a:t>
            </a:r>
            <a:r>
              <a:rPr lang="en-US" sz="2800" dirty="0">
                <a:solidFill>
                  <a:schemeClr val="bg1"/>
                </a:solidFill>
                <a:latin typeface="Angsana New"/>
                <a:cs typeface="Angsana New"/>
              </a:rPr>
              <a:t>. </a:t>
            </a:r>
            <a:r>
              <a:rPr lang="th-TH" sz="2800" dirty="0">
                <a:solidFill>
                  <a:schemeClr val="bg1"/>
                </a:solidFill>
                <a:latin typeface="Angsana New"/>
                <a:cs typeface="Angsana New"/>
              </a:rPr>
              <a:t>องค์กร/</a:t>
            </a:r>
            <a:r>
              <a:rPr lang="en-US" sz="2800" dirty="0" err="1">
                <a:solidFill>
                  <a:schemeClr val="bg1"/>
                </a:solidFill>
                <a:latin typeface="Angsana New"/>
                <a:cs typeface="Angsana New"/>
              </a:rPr>
              <a:t>ชุมชนคุณธรรม</a:t>
            </a:r>
            <a:r>
              <a:rPr lang="en-US" sz="2800" dirty="0">
                <a:solidFill>
                  <a:schemeClr val="bg1"/>
                </a:solidFill>
                <a:latin typeface="Angsana New"/>
                <a:cs typeface="Angsana New"/>
              </a:rPr>
              <a:t>                              </a:t>
            </a:r>
            <a:r>
              <a:rPr lang="th-TH" sz="2800" dirty="0">
                <a:solidFill>
                  <a:schemeClr val="bg1"/>
                </a:solidFill>
                <a:latin typeface="Angsana New"/>
                <a:cs typeface="Angsana New"/>
              </a:rPr>
              <a:t>๗</a:t>
            </a:r>
            <a:r>
              <a:rPr lang="en-US" sz="2800" dirty="0">
                <a:solidFill>
                  <a:schemeClr val="bg1"/>
                </a:solidFill>
                <a:latin typeface="Angsana New"/>
                <a:cs typeface="Angsana New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Angsana New"/>
                <a:cs typeface="Angsana New"/>
              </a:rPr>
              <a:t>ศูนย์คุณธรรม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62112" y="404664"/>
            <a:ext cx="7920880" cy="13681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62112" y="1789757"/>
            <a:ext cx="3762224" cy="466357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4424336" y="1789757"/>
            <a:ext cx="4156448" cy="466357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09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2">
            <a:extLst>
              <a:ext uri="{FF2B5EF4-FFF2-40B4-BE49-F238E27FC236}">
                <a16:creationId xmlns:a16="http://schemas.microsoft.com/office/drawing/2014/main" xmlns="" id="{080ABFFD-E381-1F4B-8CCC-511D6DAD42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86" y="397779"/>
            <a:ext cx="4272671" cy="60436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4976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content.fphs1-1.fna.fbcdn.net/v/t1.15752-0/p480x480/68531480_2403879733022540_3365624415680200704_n.jpg?_nc_cat=108&amp;_nc_oc=AQnWYfYDVq2uSs6IhrZ-42Mjtm8-pruNxcRN21XqfJAt1iCfLk7pdQZiEtgJZ_rRWdA&amp;_nc_ht=scontent.fphs1-1.fna&amp;oh=3c5a098b0ad4d1670e95123796b53630&amp;oe=5DD224B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679998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487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scontent.fphs1-1.fna.fbcdn.net/v/t1.15752-0/p280x280/68331908_428515584427800_973110615700668416_n.jpg?_nc_cat=104&amp;_nc_oc=AQlJqPog65acaU-2i6SGoNQaz1tt1Yo1J0J5J-96sXGr5pTvJX42F48gEsTkqCvc6jw&amp;_nc_ht=scontent.fphs1-1.fna&amp;oh=3200b2d79acd66cb781d4fe7e88a22fd&amp;oe=5E0F57B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48" y="836712"/>
            <a:ext cx="8064000" cy="53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954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content.fphs1-1.fna.fbcdn.net/v/t1.15752-0/p480x480/68597456_491511878294829_8188959653586010112_n.jpg?_nc_cat=102&amp;_nc_oc=AQnn4NAKeGKdqk0G6ntegqa4aFzhxZLWL6fe95l53AEjLjgFiio_WvBJpMUSdHpUPCA&amp;_nc_ht=scontent.fphs1-1.fna&amp;oh=75db7edb9c2a5f55dbea559b803d8dbc&amp;oe=5DC9668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8" y="548680"/>
            <a:ext cx="7679998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459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content.fphs1-1.fna.fbcdn.net/v/t1.15752-0/p480x480/68475945_892802747752189_7003472585954426880_n.jpg?_nc_cat=105&amp;_nc_oc=AQkDguA1vtFEL6zE6ecZDMXp7Yi9g6jkduzjpAgiZAKVDg0T0FVItP2vOW_R21iyWYc&amp;_nc_ht=scontent.fphs1-1.fna&amp;oh=428c4b0e5f2487ba5d283f1e408ede70&amp;oe=5DC9A2F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9320"/>
            <a:ext cx="7679998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979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content.fphs1-1.fna.fbcdn.net/v/t1.15752-0/p480x480/68755684_469689023828344_205771569618747392_n.jpg?_nc_cat=103&amp;_nc_oc=AQno9gUI7M9UZd4E87W_34TqN0Oh2SFpneg2fbaUmmz51qmfbONnJy3B1Ij8wtMhrIU&amp;_nc_ht=scontent.fphs1-1.fna&amp;oh=9d025d2e2f6dbcf0f7402cc9db519486&amp;oe=5DCA2B9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8" y="548680"/>
            <a:ext cx="7679998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381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48680"/>
            <a:ext cx="7680000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1740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scontent.fphs1-1.fna.fbcdn.net/v/t1.15752-0/p480x480/68508726_383792318988166_2198279891202342912_n.jpg?_nc_cat=110&amp;_nc_oc=AQnLtBtt4j3b85PEkHw0Cewjg8V73blgqGDv05vze6WCsR3xq7dX04OyKsjW5b1UHQM&amp;_nc_ht=scontent.fphs1-1.fna&amp;oh=613777199e8c46897f36ba3b476384a9&amp;oe=5E1153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679998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587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.fphs1-1.fna.fbcdn.net/v/t1.15752-0/p480x480/68471017_413238846203852_5104988129341734912_n.jpg?_nc_cat=107&amp;_nc_oc=AQnzMPoOgehJ2Ya9JfT2xh4heCp7ksZdtgMY8jkDf-npKokHJw67U1iA9csYixPF1lY&amp;_nc_ht=scontent.fphs1-1.fna&amp;oh=4d1fb36b97f08c55a77f090c9528a611&amp;oe=5DD2D4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8" y="548680"/>
            <a:ext cx="7679998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127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content.xx.fbcdn.net/v/t1.15752-0/p480x480/68423099_755872161507458_8561153255940292608_n.jpg?_nc_cat=104&amp;_nc_oc=AQkkIXYt5PY3DCCnB6suYo_MptbeAPalSPk8ymSyatNTa8tSmJVDEFel-KJWPrYKpAee7gF-mVTB8CPn25iKHpBT&amp;_nc_ad=z-m&amp;_nc_cid=0&amp;_nc_zor=9&amp;_nc_ht=scontent.xx&amp;oh=1ebd83dcf442b46ae875fe48e1ac0f52&amp;oe=5DD7A00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0"/>
          <a:stretch/>
        </p:blipFill>
        <p:spPr bwMode="auto">
          <a:xfrm>
            <a:off x="467544" y="692696"/>
            <a:ext cx="7992000" cy="5427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701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ontent.fphs1-1.fna.fbcdn.net/v/t1.15752-0/p480x480/69410055_491825498263547_1385202278096437248_n.jpg?_nc_cat=105&amp;_nc_oc=AQl5EAy68FA6JJn3ErO--q7KX0cEfZ9AG2RJC5_Z7ypJi75I_csE7gInGkORrhy_PHQ&amp;_nc_ht=scontent.fphs1-1.fna&amp;oh=6df79444a7f6de66b73acd8dc88d121a&amp;oe=5DE04A2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679998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41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content.xx.fbcdn.net/v/t1.15752-0/p480x480/69244682_2364706073583422_9193406247599079424_n.jpg?_nc_cat=110&amp;_nc_oc=AQlPp_nM-e2WReXBAW3neTO0LnohwAxz4BqziOd2X4KZFmZpkPirBxm-WzfSHjg8eHPmQQPb0Hfe06Jjv5cHqZd4&amp;_nc_ad=z-m&amp;_nc_cid=0&amp;_nc_zor=9&amp;_nc_ht=scontent.xx&amp;oh=a6b36bba1c14d282fde67d2beaee067e&amp;oe=5DD1285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679998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486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content.fphs1-1.fna.fbcdn.net/v/t1.15752-0/p480x480/68307929_404199413544225_5470549215564267520_n.jpg?_nc_cat=100&amp;_nc_oc=AQmRU8X_0jFQm4jnbm3GnRT7GNh4_XACx3OVCdw73I8w304yfhUL8UpEBzV0wtNUNKE&amp;_nc_ht=scontent.fphs1-1.fna&amp;oh=0acf6bf9ad86712ecbde8180444bbf36&amp;oe=5DCAE1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6" y="620688"/>
            <a:ext cx="7679998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572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content.fphs1-1.fna.fbcdn.net/v/t1.15752-0/p480x480/69116169_2138468763114064_1038860676602265600_n.jpg?_nc_cat=108&amp;_nc_oc=AQmChH3D_64Xq2krcXbBKRc7x-45YSwTZcmaKSXELLgge057nB19_5ZxKbCo4Phcr8k&amp;_nc_ht=scontent.fphs1-1.fna&amp;oh=9e5e426458f46304bd5cdbd0bb8d8ff2&amp;oe=5DD6CA0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679998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310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content.fphs1-1.fna.fbcdn.net/v/t1.15752-0/p480x480/68375109_360800821516270_523735068057796608_n.jpg?_nc_cat=107&amp;_nc_oc=AQmORFcno-lhINQe4wYQEIlr7l4_AKPuhIkbVJXR27q-bpJ6iF1cfm-AuguDQ---Geg&amp;_nc_ht=scontent.fphs1-1.fna&amp;oh=bab63007087a36a82cc0583a33422369&amp;oe=5E10DB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679998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239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content.fphs1-1.fna.fbcdn.net/v/t1.15752-0/p480x480/68476977_369542370361401_7537145332161839104_n.jpg?_nc_cat=106&amp;_nc_oc=AQnxl9311Cq_zi5nLJGJN2Y6FHsNin0-PNO_GI07DmfEGGr_k6QjdQQP75Y6QaIivEM&amp;_nc_ht=scontent.fphs1-1.fna&amp;oh=964520f932d9755db5a861ee92247492&amp;oe=5DCA2F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8" y="548680"/>
            <a:ext cx="7679998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032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0688"/>
            <a:ext cx="7680000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1851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16" y="620688"/>
            <a:ext cx="7680000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8861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0"/>
          <a:stretch/>
        </p:blipFill>
        <p:spPr>
          <a:xfrm>
            <a:off x="467543" y="1268760"/>
            <a:ext cx="8064000" cy="4245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7560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118590F1-80D5-4177-81AC-F5C6DAAA5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1628800"/>
            <a:ext cx="3897630" cy="994172"/>
          </a:xfrm>
        </p:spPr>
        <p:txBody>
          <a:bodyPr>
            <a:noAutofit/>
          </a:bodyPr>
          <a:lstStyle/>
          <a:p>
            <a:pPr algn="ctr"/>
            <a:r>
              <a:rPr lang="th-TH" sz="6600" b="1" dirty="0">
                <a:solidFill>
                  <a:schemeClr val="bg1"/>
                </a:solidFill>
              </a:rPr>
              <a:t>องค์กรคุณธรรม</a:t>
            </a: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10401DCC-EF34-423C-854B-9FA9E9801E6A}"/>
              </a:ext>
            </a:extLst>
          </p:cNvPr>
          <p:cNvSpPr/>
          <p:nvPr/>
        </p:nvSpPr>
        <p:spPr>
          <a:xfrm>
            <a:off x="539552" y="292494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hlinkClick r:id="rId2"/>
              </a:rPr>
              <a:t>http://1.179.173.6/moral/web/index.php</a:t>
            </a:r>
            <a:endParaRPr lang="th-TH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83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ACB148DB-8665-4BD9-9079-57C654E62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90616"/>
            <a:ext cx="8496944" cy="4777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วงรี 4">
            <a:extLst>
              <a:ext uri="{FF2B5EF4-FFF2-40B4-BE49-F238E27FC236}">
                <a16:creationId xmlns:a16="http://schemas.microsoft.com/office/drawing/2014/main" xmlns="" id="{BB685450-3B8F-45C1-8AA1-F391596BF4BD}"/>
              </a:ext>
            </a:extLst>
          </p:cNvPr>
          <p:cNvSpPr/>
          <p:nvPr/>
        </p:nvSpPr>
        <p:spPr>
          <a:xfrm>
            <a:off x="7236296" y="2996952"/>
            <a:ext cx="876814" cy="28803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</p:spTree>
    <p:extLst>
      <p:ext uri="{BB962C8B-B14F-4D97-AF65-F5344CB8AC3E}">
        <p14:creationId xmlns:p14="http://schemas.microsoft.com/office/powerpoint/2010/main" val="3046704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content.fphs1-1.fna.fbcdn.net/v/t1.15752-0/p480x480/68301200_1893682297401486_3558871877843681280_n.jpg?_nc_cat=100&amp;_nc_oc=AQmws6xcMW__RETjYDp8OmrM-Cd4zABji1j-6YmB02boS_KQ4i-zTL37_c0yFF58JR4&amp;_nc_ht=scontent.fphs1-1.fna&amp;oh=ef57c463335c4f60dff497f0d592e05c&amp;oe=5DE418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679998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123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content.fphs1-1.fna.fbcdn.net/v/t1.15752-0/p480x480/69002801_512013496272857_512418954514268160_n.jpg?_nc_cat=111&amp;_nc_oc=AQl6SFRHR5-jHQkE-QvF2KKTu8KM-XhXd7448glAQVEHfYGsKTNeAHGAeKLyQ0klHn0&amp;_nc_ht=scontent.fphs1-1.fna&amp;oh=6b8de10e73f306fb59f45e9cb24a81ba&amp;oe=5DDBB25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5" y="548680"/>
            <a:ext cx="7679999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115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content.fphs1-1.fna.fbcdn.net/v/t1.15752-0/p480x480/68943896_340227746854191_3325349502323261440_n.jpg?_nc_cat=110&amp;_nc_oc=AQma-j3QuaGYptoA7epNa8yRAJER7PhW7XqFobZiu8rH0GjzPXBi9yeJ0Tp_BGdsN2c&amp;_nc_ht=scontent.fphs1-1.fna&amp;oh=808bbc84e0772208b564ae77939c16ea&amp;oe=5DCACBC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8" y="548680"/>
            <a:ext cx="7679998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354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48680"/>
            <a:ext cx="7680000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3061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content.fphs1-1.fna.fbcdn.net/v/t1.15752-0/p480x480/69020449_1676470362486474_9127512464206856192_n.jpg?_nc_cat=105&amp;_nc_oc=AQmw-lElQx1yjvvKFrYZ1PeKyBVBP2s6yTTQ1eAdyDUemG02_-bhDFGKXAiwyFVl0GQ&amp;_nc_ht=scontent.fphs1-1.fna&amp;oh=78f20490d11d212d940b09255ad1f5c9&amp;oe=5DE2CA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679998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967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content.fphs1-1.fna.fbcdn.net/v/t1.15752-0/p480x480/68820052_664376977390230_9091386295984324608_n.jpg?_nc_cat=107&amp;_nc_oc=AQkYTSUKD3617bDufJYjXMqDs6GT_ry24av7FDYzqANw3yQ-ENhi1rFMHCGotm4oQPg&amp;_nc_ht=scontent.fphs1-1.fna&amp;oh=b77fc3de883a241b5539beadbaa125f5&amp;oe=5DCED5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1328"/>
            <a:ext cx="7679998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8712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content.fphs1-1.fna.fbcdn.net/v/t1.15752-0/p480x480/68533921_470166410203076_4828481252971511808_n.jpg?_nc_cat=110&amp;_nc_oc=AQnrdW6t4aeEMWblx6d8kpTW1lHaLj38Hs3-Gh3OXaX_VUahMQK1u9nMYnPgI2xIV2c&amp;_nc_ht=scontent.fphs1-1.fna&amp;oh=42592d2b8a7cc904dc16dff2d5e08293&amp;oe=5DD36D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679998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466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phs1-1.fna.fbcdn.net/v/t1.15752-0/p480x480/68736484_546347769237410_3583635233343275008_n.jpg?_nc_cat=110&amp;_nc_oc=AQlEUgbkXWcJUnz23ZS0Dt6XZvNYBwx17_YiOCwIawkZMXUOUaet5w0ecUmdg5Hn4u0&amp;_nc_ht=scontent.fphs1-1.fna&amp;oh=4d10e150c170d9a0855e70cf0c095372&amp;oe=5DCA58B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24" y="548680"/>
            <a:ext cx="7678800" cy="575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1639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content.fphs1-1.fna.fbcdn.net/v/t1.15752-0/p480x480/68268312_407637326553377_3605622631220379648_n.jpg?_nc_cat=109&amp;_nc_oc=AQl2wtVzRDJ1fOOwiD86LpFqXmSXaZORM8ZQ5FDWpw4qfL1y29GJSY69QcDlx7ZkoDM&amp;_nc_ht=scontent.fphs1-1.fna&amp;oh=655c139e131ca4bffada2a93f8162fc5&amp;oe=5DCB448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"/>
          <a:stretch/>
        </p:blipFill>
        <p:spPr bwMode="auto">
          <a:xfrm>
            <a:off x="683568" y="692696"/>
            <a:ext cx="7678800" cy="5471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80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2228"/>
            <a:ext cx="7678800" cy="575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5179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.fphs1-1.fna.fbcdn.net/v/t1.15752-0/p480x480/69052721_2916126391795868_601844928145784832_n.jpg?_nc_cat=104&amp;_nc_oc=AQk9tUKSCQHDu0TVVCTMfbJ3VIwfm7v6RfHgNbLOpQHaUIR8HmMqWksOg_ViDinRD6Y&amp;_nc_ht=scontent.fphs1-1.fna&amp;oh=13e686fa5849878053871eb0d61a1329&amp;oe=5DCC2C7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16" y="622227"/>
            <a:ext cx="7678800" cy="575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80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phs1-1.fna.fbcdn.net/v/t1.15752-0/p480x480/69461181_2268918649887757_1606193279076925440_n.jpg?_nc_cat=110&amp;_nc_oc=AQkXZbpdt-4xqppfw0dsdRL1PGJtpa0PTsaa6pYesmHnMjF8PT-9MDsFVOm48svArVc&amp;_nc_ht=scontent.fphs1-1.fna&amp;oh=9c5cb805a4a333902acbd5c16b4d0916&amp;oe=5E12456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1"/>
          <a:stretch/>
        </p:blipFill>
        <p:spPr bwMode="auto">
          <a:xfrm>
            <a:off x="467544" y="692696"/>
            <a:ext cx="8064000" cy="5518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063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ontent.fphs1-1.fna.fbcdn.net/v/t1.15752-0/p480x480/67882677_367561227258859_5114625417478668288_n.jpg?_nc_cat=104&amp;_nc_oc=AQnKzFgnPNLIuPSG3m3jfB3EV9mC9Mz1g59Othsi0yjgk1X7lZ1S5oIDTLjy8omNkPw&amp;_nc_ht=scontent.fphs1-1.fna&amp;oh=f2f02fe6850bce7c8c20e9a50c84415d&amp;oe=5E1407A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0"/>
          <a:stretch/>
        </p:blipFill>
        <p:spPr bwMode="auto">
          <a:xfrm>
            <a:off x="755576" y="764704"/>
            <a:ext cx="7678800" cy="5396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253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content.fphs1-1.fna.fbcdn.net/v/t1.15752-0/p480x480/69412870_486880368756121_7279874231330930688_n.jpg?_nc_cat=111&amp;_nc_oc=AQlaVzqvjl9n8KeRO1LS9rPi5sWz8JBQtjBM6UbiNmQzk_fFd543KGZLKwZjxZlAu7Y&amp;_nc_ht=scontent.fphs1-1.fna&amp;oh=e53fd58d0608482abf239ff568507572&amp;oe=5DD2AE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1328"/>
            <a:ext cx="7679998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933417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116</Words>
  <Application>Microsoft Office PowerPoint</Application>
  <PresentationFormat>นำเสนอทางหน้าจอ (4:3)</PresentationFormat>
  <Paragraphs>29</Paragraphs>
  <Slides>40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40</vt:i4>
      </vt:variant>
    </vt:vector>
  </HeadingPairs>
  <TitlesOfParts>
    <vt:vector size="41" baseType="lpstr">
      <vt:lpstr>ชุดรูปแบบของ Office</vt:lpstr>
      <vt:lpstr>การขับเคลื่อนโรงพยาบาลคุณธรรม  มูลนิธิธรรมาภิบาลทางการแพทย์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การขับเคลื่อนสังคมคุณธรรมประเทศไทย   : คณะกรรมการส่งเสริมคุณธรรมแห่งชาติ 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องค์กรคุณธรรม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Corporate Edition</dc:creator>
  <cp:lastModifiedBy>Smart</cp:lastModifiedBy>
  <cp:revision>106</cp:revision>
  <cp:lastPrinted>2019-09-12T03:40:35Z</cp:lastPrinted>
  <dcterms:created xsi:type="dcterms:W3CDTF">2018-02-16T03:23:45Z</dcterms:created>
  <dcterms:modified xsi:type="dcterms:W3CDTF">2019-09-12T03:40:40Z</dcterms:modified>
</cp:coreProperties>
</file>