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6" r:id="rId2"/>
    <p:sldId id="288" r:id="rId3"/>
    <p:sldId id="259" r:id="rId4"/>
    <p:sldId id="262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70" r:id="rId18"/>
    <p:sldId id="271" r:id="rId19"/>
    <p:sldId id="303" r:id="rId20"/>
    <p:sldId id="272" r:id="rId21"/>
    <p:sldId id="304" r:id="rId22"/>
    <p:sldId id="305" r:id="rId23"/>
    <p:sldId id="306" r:id="rId24"/>
    <p:sldId id="264" r:id="rId25"/>
    <p:sldId id="290" r:id="rId26"/>
    <p:sldId id="269" r:id="rId27"/>
  </p:sldIdLst>
  <p:sldSz cx="9144000" cy="5143500" type="screen16x9"/>
  <p:notesSz cx="6807200" cy="9939338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H SarabunIT๙" panose="020B0500040200020003" pitchFamily="34" charset="-34"/>
      <p:regular r:id="rId34"/>
      <p:bold r:id="rId35"/>
      <p:italic r:id="rId36"/>
      <p:boldItalic r:id="rId37"/>
    </p:embeddedFont>
    <p:embeddedFont>
      <p:font typeface="TH SarabunPSK" panose="020B0500040200020003" pitchFamily="34" charset="-34"/>
      <p:regular r:id="rId38"/>
      <p:bold r:id="rId39"/>
      <p:italic r:id="rId40"/>
      <p:boldItalic r:id="rId4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CC"/>
    <a:srgbClr val="FFFF00"/>
    <a:srgbClr val="FFFF66"/>
    <a:srgbClr val="6600CC"/>
    <a:srgbClr val="6600FF"/>
    <a:srgbClr val="FF0066"/>
    <a:srgbClr val="008000"/>
    <a:srgbClr val="0000FF"/>
    <a:srgbClr val="BD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9070" autoAdjust="0"/>
  </p:normalViewPr>
  <p:slideViewPr>
    <p:cSldViewPr>
      <p:cViewPr varScale="1">
        <p:scale>
          <a:sx n="117" d="100"/>
          <a:sy n="117" d="100"/>
        </p:scale>
        <p:origin x="108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528" cy="497523"/>
          </a:xfrm>
          <a:prstGeom prst="rect">
            <a:avLst/>
          </a:prstGeom>
        </p:spPr>
        <p:txBody>
          <a:bodyPr vert="horz" lIns="91539" tIns="45769" rIns="91539" bIns="4576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083" y="1"/>
            <a:ext cx="2950528" cy="497523"/>
          </a:xfrm>
          <a:prstGeom prst="rect">
            <a:avLst/>
          </a:prstGeom>
        </p:spPr>
        <p:txBody>
          <a:bodyPr vert="horz" lIns="91539" tIns="45769" rIns="91539" bIns="45769" rtlCol="0"/>
          <a:lstStyle>
            <a:lvl1pPr algn="r">
              <a:defRPr sz="1200"/>
            </a:lvl1pPr>
          </a:lstStyle>
          <a:p>
            <a:fld id="{55222F51-2AF0-4DF8-94D8-27F4F217E692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227"/>
            <a:ext cx="2950528" cy="497522"/>
          </a:xfrm>
          <a:prstGeom prst="rect">
            <a:avLst/>
          </a:prstGeom>
        </p:spPr>
        <p:txBody>
          <a:bodyPr vert="horz" lIns="91539" tIns="45769" rIns="91539" bIns="4576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083" y="9440227"/>
            <a:ext cx="2950528" cy="497522"/>
          </a:xfrm>
          <a:prstGeom prst="rect">
            <a:avLst/>
          </a:prstGeom>
        </p:spPr>
        <p:txBody>
          <a:bodyPr vert="horz" lIns="91539" tIns="45769" rIns="91539" bIns="45769" rtlCol="0" anchor="b"/>
          <a:lstStyle>
            <a:lvl1pPr algn="r">
              <a:defRPr sz="1200"/>
            </a:lvl1pPr>
          </a:lstStyle>
          <a:p>
            <a:fld id="{F6922492-74D2-413E-82A8-FB46F1950B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4653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628" cy="497127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5982" y="1"/>
            <a:ext cx="2949627" cy="497127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4538DF1E-3559-40BF-AECB-98492DC2883B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561" y="4721905"/>
            <a:ext cx="5446078" cy="4472542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0613"/>
            <a:ext cx="2949628" cy="497127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5982" y="9440613"/>
            <a:ext cx="2949627" cy="497127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319D9D1B-9406-4705-88AB-7D28A2B08B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32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133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16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814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92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186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2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587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903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13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74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08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0CF-3B8F-40A7-9E26-9075C66CA7CC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742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E0CF-3B8F-40A7-9E26-9075C66CA7CC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5B22-989E-49EA-91EE-158CE73ABC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158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12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-300584"/>
            <a:ext cx="3529013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990600"/>
            <a:ext cx="9144000" cy="10763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1438" y="-92075"/>
            <a:ext cx="9323388" cy="647700"/>
          </a:xfrm>
          <a:prstGeom prst="rect">
            <a:avLst/>
          </a:prstGeom>
          <a:solidFill>
            <a:srgbClr val="00B0F0">
              <a:alpha val="63000"/>
            </a:srgbClr>
          </a:solidFill>
          <a:ln w="412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46138"/>
            <a:ext cx="9144000" cy="107791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แนวทางการส่งเสริมและพัฒนาชุมชน องค์กร อำเภอ และจังหวัดคุณธรรม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ประจำปีงบประมาณ พ.ศ. ๒๕๖๔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90488" y="2176463"/>
            <a:ext cx="9324976" cy="3044825"/>
          </a:xfrm>
          <a:prstGeom prst="rect">
            <a:avLst/>
          </a:prstGeom>
          <a:noFill/>
          <a:ln w="412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2055" name="Group 40"/>
          <p:cNvGrpSpPr>
            <a:grpSpLocks/>
          </p:cNvGrpSpPr>
          <p:nvPr/>
        </p:nvGrpSpPr>
        <p:grpSpPr bwMode="auto">
          <a:xfrm>
            <a:off x="557213" y="2284413"/>
            <a:ext cx="1493837" cy="1511300"/>
            <a:chOff x="776536" y="1598410"/>
            <a:chExt cx="1961926" cy="1974606"/>
          </a:xfrm>
        </p:grpSpPr>
        <p:grpSp>
          <p:nvGrpSpPr>
            <p:cNvPr id="2082" name="Group 41"/>
            <p:cNvGrpSpPr>
              <a:grpSpLocks/>
            </p:cNvGrpSpPr>
            <p:nvPr/>
          </p:nvGrpSpPr>
          <p:grpSpPr bwMode="auto">
            <a:xfrm rot="-488558">
              <a:off x="1017032" y="2048139"/>
              <a:ext cx="1686979" cy="1493935"/>
              <a:chOff x="1228346" y="721076"/>
              <a:chExt cx="1752217" cy="1551708"/>
            </a:xfrm>
          </p:grpSpPr>
          <p:sp>
            <p:nvSpPr>
              <p:cNvPr id="49" name="Teardrop 48"/>
              <p:cNvSpPr/>
              <p:nvPr/>
            </p:nvSpPr>
            <p:spPr>
              <a:xfrm rot="2436946">
                <a:off x="2046035" y="1031038"/>
                <a:ext cx="933359" cy="930691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226758" y="719934"/>
                <a:ext cx="1550545" cy="1551152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2083" name="Group 42"/>
            <p:cNvGrpSpPr>
              <a:grpSpLocks/>
            </p:cNvGrpSpPr>
            <p:nvPr/>
          </p:nvGrpSpPr>
          <p:grpSpPr bwMode="auto">
            <a:xfrm>
              <a:off x="776536" y="1598410"/>
              <a:ext cx="1961926" cy="1974606"/>
              <a:chOff x="805634" y="2352995"/>
              <a:chExt cx="1961926" cy="1974606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47333" y="2352995"/>
                <a:ext cx="1795131" cy="52269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 dirty="0">
                    <a:solidFill>
                      <a:schemeClr val="accent6">
                        <a:lumMod val="75000"/>
                      </a:schemeClr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ชุมชนคุณธรรม</a:t>
                </a:r>
              </a:p>
            </p:txBody>
          </p:sp>
          <p:grpSp>
            <p:nvGrpSpPr>
              <p:cNvPr id="2085" name="Group 44"/>
              <p:cNvGrpSpPr>
                <a:grpSpLocks/>
              </p:cNvGrpSpPr>
              <p:nvPr/>
            </p:nvGrpSpPr>
            <p:grpSpPr bwMode="auto">
              <a:xfrm>
                <a:off x="805634" y="2806883"/>
                <a:ext cx="1961926" cy="1520718"/>
                <a:chOff x="1225161" y="1028776"/>
                <a:chExt cx="2108296" cy="1634171"/>
              </a:xfrm>
            </p:grpSpPr>
            <p:pic>
              <p:nvPicPr>
                <p:cNvPr id="2086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City-Building4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211" r="27757"/>
                <a:stretch>
                  <a:fillRect/>
                </a:stretch>
              </p:blipFill>
              <p:spPr bwMode="auto">
                <a:xfrm>
                  <a:off x="1533257" y="1436939"/>
                  <a:ext cx="1440160" cy="965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7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Flying-Bird-PNG-HD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3098">
                  <a:off x="2133206" y="1028776"/>
                  <a:ext cx="761298" cy="761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8" name="Picture 4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-top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5161" y="1901932"/>
                  <a:ext cx="2108296" cy="7610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056" name="Group 67"/>
          <p:cNvGrpSpPr>
            <a:grpSpLocks/>
          </p:cNvGrpSpPr>
          <p:nvPr/>
        </p:nvGrpSpPr>
        <p:grpSpPr bwMode="auto">
          <a:xfrm>
            <a:off x="3327400" y="2387600"/>
            <a:ext cx="1512888" cy="1336675"/>
            <a:chOff x="6548418" y="4632703"/>
            <a:chExt cx="2223467" cy="1901830"/>
          </a:xfrm>
        </p:grpSpPr>
        <p:grpSp>
          <p:nvGrpSpPr>
            <p:cNvPr id="2076" name="Group 68"/>
            <p:cNvGrpSpPr>
              <a:grpSpLocks/>
            </p:cNvGrpSpPr>
            <p:nvPr/>
          </p:nvGrpSpPr>
          <p:grpSpPr bwMode="auto">
            <a:xfrm rot="530647" flipH="1">
              <a:off x="6614794" y="4632703"/>
              <a:ext cx="1686915" cy="1493935"/>
              <a:chOff x="1228412" y="721081"/>
              <a:chExt cx="1752151" cy="1551708"/>
            </a:xfrm>
          </p:grpSpPr>
          <p:sp>
            <p:nvSpPr>
              <p:cNvPr id="73" name="Teardrop 72"/>
              <p:cNvSpPr/>
              <p:nvPr/>
            </p:nvSpPr>
            <p:spPr>
              <a:xfrm rot="2436946">
                <a:off x="2048753" y="1030897"/>
                <a:ext cx="932990" cy="931384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230988" y="720555"/>
                <a:ext cx="1550944" cy="1550742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sp>
          <p:nvSpPr>
            <p:cNvPr id="2077" name="TextBox 69"/>
            <p:cNvSpPr txBox="1">
              <a:spLocks noChangeArrowheads="1"/>
            </p:cNvSpPr>
            <p:nvPr/>
          </p:nvSpPr>
          <p:spPr bwMode="auto">
            <a:xfrm>
              <a:off x="6548418" y="5965218"/>
              <a:ext cx="2223467" cy="56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r>
                <a:rPr lang="th-TH" sz="2000" b="1" dirty="0">
                  <a:solidFill>
                    <a:srgbClr val="00B0F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อำเภอคุณธรรม</a:t>
              </a:r>
            </a:p>
          </p:txBody>
        </p:sp>
        <p:pic>
          <p:nvPicPr>
            <p:cNvPr id="2078" name="Picture 7" descr="D:\07 สมัชชาคุณธรรม 61\แผนแม่บทส่งเสริมคุณธรรม\03 แนวทางการส่งเสริม พัฒนาและคัดเลือกอำเภอคุณธรรม\รูปภาพ\seo-local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550" y="4703063"/>
              <a:ext cx="969900" cy="9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11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Untitled-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200" y="5311358"/>
              <a:ext cx="1807883" cy="853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7" name="TextBox 74"/>
          <p:cNvSpPr txBox="1">
            <a:spLocks noChangeArrowheads="1"/>
          </p:cNvSpPr>
          <p:nvPr/>
        </p:nvSpPr>
        <p:spPr bwMode="auto">
          <a:xfrm>
            <a:off x="4586149" y="3717180"/>
            <a:ext cx="448793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/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สำนักงานเลขานุการคณะกรรมการส่งเสริมคุณธรรมแห่งชาติ</a:t>
            </a:r>
          </a:p>
          <a:p>
            <a:pPr algn="r"/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กรมการศาสนา  กระทรวงวัฒนธรรม</a:t>
            </a:r>
          </a:p>
        </p:txBody>
      </p:sp>
      <p:sp>
        <p:nvSpPr>
          <p:cNvPr id="76" name="Rectangle 75"/>
          <p:cNvSpPr/>
          <p:nvPr/>
        </p:nvSpPr>
        <p:spPr>
          <a:xfrm>
            <a:off x="-90488" y="4448175"/>
            <a:ext cx="9324976" cy="773113"/>
          </a:xfrm>
          <a:prstGeom prst="rect">
            <a:avLst/>
          </a:prstGeom>
          <a:solidFill>
            <a:srgbClr val="00B0F0">
              <a:alpha val="63000"/>
            </a:srgbClr>
          </a:solidFill>
          <a:ln w="412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2059" name="Group 50"/>
          <p:cNvGrpSpPr>
            <a:grpSpLocks/>
          </p:cNvGrpSpPr>
          <p:nvPr/>
        </p:nvGrpSpPr>
        <p:grpSpPr bwMode="auto">
          <a:xfrm>
            <a:off x="107950" y="3795713"/>
            <a:ext cx="2447925" cy="1223962"/>
            <a:chOff x="-354423" y="4740659"/>
            <a:chExt cx="3418710" cy="1723820"/>
          </a:xfrm>
        </p:grpSpPr>
        <p:sp>
          <p:nvSpPr>
            <p:cNvPr id="2068" name="TextBox 51"/>
            <p:cNvSpPr txBox="1">
              <a:spLocks noChangeArrowheads="1"/>
            </p:cNvSpPr>
            <p:nvPr/>
          </p:nvSpPr>
          <p:spPr bwMode="auto">
            <a:xfrm>
              <a:off x="-354423" y="5658765"/>
              <a:ext cx="1800199" cy="56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r>
                <a:rPr lang="th-TH" sz="2000" b="1" dirty="0">
                  <a:solidFill>
                    <a:srgbClr val="00B05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องค์กรคุณธรรม</a:t>
              </a:r>
            </a:p>
          </p:txBody>
        </p:sp>
        <p:grpSp>
          <p:nvGrpSpPr>
            <p:cNvPr id="2069" name="Group 52"/>
            <p:cNvGrpSpPr>
              <a:grpSpLocks/>
            </p:cNvGrpSpPr>
            <p:nvPr/>
          </p:nvGrpSpPr>
          <p:grpSpPr bwMode="auto">
            <a:xfrm>
              <a:off x="1154739" y="4740659"/>
              <a:ext cx="1909548" cy="1723820"/>
              <a:chOff x="1117022" y="4202889"/>
              <a:chExt cx="1909548" cy="1723820"/>
            </a:xfrm>
          </p:grpSpPr>
          <p:grpSp>
            <p:nvGrpSpPr>
              <p:cNvPr id="2070" name="Group 53"/>
              <p:cNvGrpSpPr>
                <a:grpSpLocks/>
              </p:cNvGrpSpPr>
              <p:nvPr/>
            </p:nvGrpSpPr>
            <p:grpSpPr bwMode="auto">
              <a:xfrm rot="-151927">
                <a:off x="1259345" y="4432776"/>
                <a:ext cx="1686913" cy="1493933"/>
                <a:chOff x="1228412" y="721081"/>
                <a:chExt cx="1752151" cy="1551708"/>
              </a:xfrm>
            </p:grpSpPr>
            <p:sp>
              <p:nvSpPr>
                <p:cNvPr id="58" name="Teardrop 57"/>
                <p:cNvSpPr/>
                <p:nvPr/>
              </p:nvSpPr>
              <p:spPr>
                <a:xfrm rot="2436946">
                  <a:off x="2046548" y="1029981"/>
                  <a:ext cx="932636" cy="933561"/>
                </a:xfrm>
                <a:prstGeom prst="teardrop">
                  <a:avLst/>
                </a:prstGeom>
                <a:solidFill>
                  <a:srgbClr val="429780"/>
                </a:solidFill>
                <a:ln>
                  <a:solidFill>
                    <a:srgbClr val="42978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>
                    <a:latin typeface="TH SarabunIT๙" panose="020B0500040200020003" pitchFamily="34" charset="-34"/>
                    <a:cs typeface="TH SarabunIT๙" panose="020B0500040200020003" pitchFamily="34" charset="-34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228634" y="719374"/>
                  <a:ext cx="1552089" cy="155129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>
                    <a:latin typeface="TH SarabunIT๙" panose="020B0500040200020003" pitchFamily="34" charset="-34"/>
                    <a:cs typeface="TH SarabunIT๙" panose="020B0500040200020003" pitchFamily="34" charset="-34"/>
                  </a:endParaRPr>
                </a:p>
              </p:txBody>
            </p:sp>
          </p:grpSp>
          <p:grpSp>
            <p:nvGrpSpPr>
              <p:cNvPr id="2071" name="Group 54"/>
              <p:cNvGrpSpPr>
                <a:grpSpLocks/>
              </p:cNvGrpSpPr>
              <p:nvPr/>
            </p:nvGrpSpPr>
            <p:grpSpPr bwMode="auto">
              <a:xfrm>
                <a:off x="1117022" y="4202889"/>
                <a:ext cx="1909548" cy="1458359"/>
                <a:chOff x="767059" y="59426"/>
                <a:chExt cx="3099624" cy="2367244"/>
              </a:xfrm>
            </p:grpSpPr>
            <p:pic>
              <p:nvPicPr>
                <p:cNvPr id="2072" name="Picture 6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_makinglifeeasier.pn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59" y="59426"/>
                  <a:ext cx="3099624" cy="17080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3" name="Picture 5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001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6368" y="1660660"/>
                  <a:ext cx="2232248" cy="766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060" name="Group 60"/>
          <p:cNvGrpSpPr>
            <a:grpSpLocks/>
          </p:cNvGrpSpPr>
          <p:nvPr/>
        </p:nvGrpSpPr>
        <p:grpSpPr bwMode="auto">
          <a:xfrm rot="20815557">
            <a:off x="3290840" y="3694222"/>
            <a:ext cx="1590921" cy="1424737"/>
            <a:chOff x="7681902" y="2450142"/>
            <a:chExt cx="2475762" cy="2201954"/>
          </a:xfrm>
        </p:grpSpPr>
        <p:grpSp>
          <p:nvGrpSpPr>
            <p:cNvPr id="2062" name="Group 61"/>
            <p:cNvGrpSpPr>
              <a:grpSpLocks/>
            </p:cNvGrpSpPr>
            <p:nvPr/>
          </p:nvGrpSpPr>
          <p:grpSpPr bwMode="auto">
            <a:xfrm rot="686669" flipH="1">
              <a:off x="7681902" y="2450142"/>
              <a:ext cx="1686915" cy="1493935"/>
              <a:chOff x="1228412" y="721081"/>
              <a:chExt cx="1752151" cy="1551708"/>
            </a:xfrm>
          </p:grpSpPr>
          <p:sp>
            <p:nvSpPr>
              <p:cNvPr id="66" name="Teardrop 65"/>
              <p:cNvSpPr/>
              <p:nvPr/>
            </p:nvSpPr>
            <p:spPr>
              <a:xfrm rot="2436946">
                <a:off x="2047135" y="1028600"/>
                <a:ext cx="934015" cy="935258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228921" y="719308"/>
                <a:ext cx="1552414" cy="155196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sp>
          <p:nvSpPr>
            <p:cNvPr id="2063" name="TextBox 62"/>
            <p:cNvSpPr txBox="1">
              <a:spLocks noChangeArrowheads="1"/>
            </p:cNvSpPr>
            <p:nvPr/>
          </p:nvSpPr>
          <p:spPr bwMode="auto">
            <a:xfrm rot="784443">
              <a:off x="8132261" y="4033478"/>
              <a:ext cx="2025403" cy="61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r>
                <a:rPr lang="th-TH" sz="2000" b="1" dirty="0">
                  <a:solidFill>
                    <a:srgbClr val="0070C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จังหวัดคุณธรรม</a:t>
              </a:r>
            </a:p>
          </p:txBody>
        </p:sp>
        <p:pic>
          <p:nvPicPr>
            <p:cNvPr id="2064" name="Picture 4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thailand-map-1360073_960_72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967">
              <a:off x="8249250" y="2498646"/>
              <a:ext cx="794968" cy="1463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6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pointer_compass-51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046" y="2795811"/>
              <a:ext cx="374386" cy="37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1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98" y="4549303"/>
            <a:ext cx="3476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54" y="4589431"/>
            <a:ext cx="483518" cy="4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4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7494"/>
            <a:ext cx="4731990" cy="473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0" y="-20538"/>
            <a:ext cx="1332931" cy="1283383"/>
          </a:xfrm>
          <a:prstGeom prst="rect">
            <a:avLst/>
          </a:prstGeom>
        </p:spPr>
      </p:pic>
      <p:cxnSp>
        <p:nvCxnSpPr>
          <p:cNvPr id="6" name="Straight Connector 17"/>
          <p:cNvCxnSpPr/>
          <p:nvPr/>
        </p:nvCxnSpPr>
        <p:spPr>
          <a:xfrm flipH="1">
            <a:off x="2915816" y="726801"/>
            <a:ext cx="648072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447514"/>
            <a:ext cx="2412268" cy="2412268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29207"/>
              </p:ext>
            </p:extLst>
          </p:nvPr>
        </p:nvGraphicFramePr>
        <p:xfrm>
          <a:off x="611560" y="1399650"/>
          <a:ext cx="7992885" cy="34279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98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องค์กรมีผลสำเร็จของการดำเนินกิจกรรมตามแผนส่งเสริมคุณธรรมที่กำหนดไว้เพิ่มมากขึ้น และพฤติกรรมของคน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ในองค์กรเกิดการเปลี่ยนแปลง</a:t>
                      </a:r>
                      <a:endParaRPr lang="th-TH" sz="1050" spc="-70" baseline="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มีผลสำเร็จของการ</a:t>
                      </a:r>
                      <a:r>
                        <a:rPr lang="th-TH" sz="1600" spc="0" baseline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ดำเนินกิจกรรม ตั้งแต่ </a:t>
                      </a:r>
                      <a:r>
                        <a:rPr lang="th-TH" sz="1600" spc="-3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๘๐.๐๐</a:t>
                      </a:r>
                      <a:r>
                        <a:rPr lang="en-US" sz="1600" spc="-3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600" spc="-3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ขึ้นไป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และ</a:t>
                      </a:r>
                      <a:r>
                        <a:rPr lang="th-TH" sz="1600" spc="-6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เป็นไป</a:t>
                      </a:r>
                      <a:r>
                        <a:rPr lang="th-TH" sz="1600" spc="-60" baseline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ตามเป้าหมาย</a:t>
                      </a:r>
                      <a:br>
                        <a:rPr lang="th-TH" sz="1600" spc="-60" baseline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-60" baseline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</a:t>
                      </a:r>
                      <a:r>
                        <a:rPr lang="th-TH" sz="1600" spc="-6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กำหนดไว้</a:t>
                      </a:r>
                      <a:endParaRPr lang="en-US" sz="1600" spc="-6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คนในองค์กรมีพฤติกรรมที่เปลี่ยนแปลงในทางที่</a:t>
                      </a:r>
                      <a:r>
                        <a:rPr lang="th-TH" sz="1600" spc="0" baseline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ดีขึ้น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มีผลสำเร็จของการดำเนินกิจกรรม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ตั้งแต่ ๗๐.๐๐-๗๙.๙๙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และเป็นไปตามเป้าหมายที่กำหนดไว้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98000"/>
                        </a:lnSpc>
                      </a:pPr>
                      <a:r>
                        <a:rPr lang="th-TH" sz="1600" kern="1200" spc="-4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องค์กรมีการจัดกิจกรรม ใน ๓ มิติ ได้แก่ การยึดมั่นในหลักธรรมทางศาสนา หลักปรัชญาของเศรษฐกิจพอเพียง และวิถีวัฒนธรรม ที่เพิ่มเติมจากแผนส่งเสริมคุณธรรมที่กำหนดไว้</a:t>
                      </a:r>
                      <a:endParaRPr lang="th-TH" sz="1050" spc="-4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มีการจัดกิจกรรม ครบทั้ง ๓ มิติ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มีการจัดกิจกรรม จำนวน ๒ มิติ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720">
                <a:tc>
                  <a:txBody>
                    <a:bodyPr/>
                    <a:lstStyle/>
                    <a:p>
                      <a:pPr algn="thaiDist">
                        <a:lnSpc>
                          <a:spcPct val="98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องค์กรมีองค์ความรู้จากการดำเนินงานองค์กรคุณธรรม เพื่อเผยแพร่และสามารถเป็นแหล่งเรียนรู้ถ่ายทอดขยายผลไปสู่องค์กรอื่นๆ ได้</a:t>
                      </a:r>
                      <a:endParaRPr lang="th-TH" sz="105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องค์กรมีองค์ความรู้จากการเป็น</a:t>
                      </a:r>
                      <a:r>
                        <a:rPr lang="th-TH" sz="1600" spc="-4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องค์กรคุณธรรมต้นแบบที่สามารถ</a:t>
                      </a:r>
                      <a:r>
                        <a:rPr lang="th-TH" sz="1600" spc="-5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ให้หน่วยงานอื่นๆ เข้ามาศึกษาดูงาน </a:t>
                      </a:r>
                      <a:r>
                        <a:rPr lang="th-TH" sz="1600" spc="-9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หรือไปเผยแพร่</a:t>
                      </a: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ไม่น้อยกว่า ๕ ครั้งต่อปี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องค์กรมีองค์ความรู้จากการเป็น</a:t>
                      </a:r>
                      <a:r>
                        <a:rPr lang="th-TH" sz="1600" spc="-5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องค์กรคุณธรรมต้นแบบที่สามารถให้หน่วยงานอื่นๆ เข้ามาศึกษาดูงาน</a:t>
                      </a: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 </a:t>
                      </a:r>
                      <a:r>
                        <a:rPr lang="th-TH" sz="1600" spc="-8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หรือไปเผยแพร่ </a:t>
                      </a:r>
                      <a:br>
                        <a:rPr lang="th-TH" sz="1600" spc="-8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</a:br>
                      <a:r>
                        <a:rPr lang="th-TH" sz="16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ไม่น้อยกว่า 3 ครั้งต่อปี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84317" y="1978280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4061" y="1923678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65752" y="3069116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5496" y="3014514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8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65752" y="3933212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5496" y="3878610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9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726801"/>
            <a:ext cx="41044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3 องค์กรคุณธรรมต้นแบบ</a:t>
            </a:r>
            <a:endParaRPr lang="th-TH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23478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ตัวชี้วัดและเกณฑ์การประเมิน </a:t>
            </a:r>
            <a:r>
              <a:rPr lang="th-TH" sz="40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องค์กรคุณธรรม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4330" y="717532"/>
            <a:ext cx="44983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ต้องมีองค์กรในสังกัดที่ประเมินได้ในระดับ “คุณธรรมต้นแบบ” </a:t>
            </a:r>
          </a:p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6๐</a:t>
            </a:r>
            <a:r>
              <a:rPr lang="en-US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</a:p>
          <a:p>
            <a:endParaRPr lang="th-TH" sz="20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945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7494"/>
            <a:ext cx="6028135" cy="4731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25082" r="37388" b="12561"/>
          <a:stretch/>
        </p:blipFill>
        <p:spPr>
          <a:xfrm flipH="1">
            <a:off x="2321293" y="847755"/>
            <a:ext cx="1189045" cy="1513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929948" cy="895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-20538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th-TH" sz="32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ตัวชี้วัดและเกณฑ์การประเมิน</a:t>
            </a:r>
            <a:r>
              <a:rPr lang="th-TH" sz="3200" b="1" dirty="0">
                <a:solidFill>
                  <a:srgbClr val="7030A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อำเภอคุณธรรม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896" y="229979"/>
            <a:ext cx="298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1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อำเภอส่งเสริมคุณธรรม</a:t>
            </a:r>
            <a:endParaRPr lang="th-TH" sz="2400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77779"/>
              </p:ext>
            </p:extLst>
          </p:nvPr>
        </p:nvGraphicFramePr>
        <p:xfrm>
          <a:off x="577672" y="910691"/>
          <a:ext cx="8386816" cy="41093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35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18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18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18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1800" spc="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180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399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อำเภอมีการประชุมประกาศเจตนารมณ์ร่วมกันระหว่างนายอำเภอกับหัวหน้าส่วนราชการ ผู้แทนหน่วยงานทั้งภาครัฐและเอกชน ในพื้นที่อำเภอที่จะพัฒนาเป็นอำเภอคุณธรรม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5725" algn="l"/>
                        </a:tabLst>
                      </a:pPr>
                      <a:r>
                        <a:rPr lang="th-TH" sz="14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จำนวนหน่วยงานที่ร่วมประกาศเจตนารมณ์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ดังนี้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>
                        <a:tabLst>
                          <a:tab pos="85725" algn="l"/>
                        </a:tabLst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	ส่วนราชการระดับอำเภอ 80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ขึ้นไป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>
                        <a:tabLst>
                          <a:tab pos="85725" algn="l"/>
                        </a:tabLst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	</a:t>
                      </a:r>
                      <a:r>
                        <a:rPr lang="th-TH" sz="1400" kern="1200" spc="-2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องค์กรปกครองส่วนท้องถิ่น </a:t>
                      </a:r>
                      <a:r>
                        <a:rPr lang="en-US" sz="1400" kern="1200" spc="-2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20% </a:t>
                      </a:r>
                      <a:r>
                        <a:rPr lang="th-TH" sz="1400" kern="1200" spc="-2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ขึ้นไป</a:t>
                      </a:r>
                      <a:endParaRPr lang="en-US" sz="1400" kern="1200" spc="-20" baseline="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>
                        <a:tabLst>
                          <a:tab pos="85725" algn="l"/>
                        </a:tabLst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	ชุมชนและองค์กรภาคเอกชนตั้งแต่ระดับส่งเสริมคุณธรรม ตั้งแต่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2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๐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ขึ้นไป </a:t>
                      </a:r>
                      <a:endParaRPr lang="th-TH" sz="100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5725" algn="l"/>
                        </a:tabLst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จำนวนหน่วยงานที่ร่วมประกาศเจตนารมณ์</a:t>
                      </a: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ดังนี้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>
                        <a:tabLst>
                          <a:tab pos="85725" algn="l"/>
                        </a:tabLst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	ส่วนราชการระดับอำเภอ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5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0.00-79.99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</a:t>
                      </a:r>
                    </a:p>
                    <a:p>
                      <a:pPr>
                        <a:tabLst>
                          <a:tab pos="85725" algn="l"/>
                        </a:tabLst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	</a:t>
                      </a:r>
                      <a:r>
                        <a:rPr lang="th-TH" sz="1400" kern="1200" spc="-4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องค์กรปกครองส่วนท้องถิ่น </a:t>
                      </a:r>
                      <a:r>
                        <a:rPr lang="en-US" sz="1400" kern="1200" spc="-4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10.00-19.99%</a:t>
                      </a:r>
                    </a:p>
                    <a:p>
                      <a:pPr>
                        <a:tabLst>
                          <a:tab pos="85725" algn="l"/>
                        </a:tabLst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	ชุมชนและองค์กรภาคเอกชนตั้งแต่ระดับส่งเสริมคุณธรรม ตั้งแต่ 1๐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.00-19.99%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endParaRPr lang="th-TH" sz="1000" spc="-60" baseline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536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อำเภอมีการกำหนดคุณธรรมเป้าหมายและกำหนด “ปัญหาที่อยากแก้” และ “ความดีที่อยากทำ” ร่วมกันในอำเภอ และมีการจัดทำแผนส่งเสริมคุณธรรมของอำเภอที่สอดคล้องกับนโยบายด้านคุณธรรมของจังหวัด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5725" algn="l"/>
                        </a:tabLst>
                      </a:pP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4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จำนวนหน่วยงานที่ร่วมกันกำหนดคุณธรรมเป้าหมาย </a:t>
                      </a:r>
                      <a:br>
                        <a:rPr lang="th-TH" sz="14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และร่วมจัดทำแผนส่งเสริมคุณธรรมระดับอำเภอ ดังนี้</a:t>
                      </a:r>
                      <a:endParaRPr lang="en-US" sz="1400" kern="1200" spc="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 marL="265113" indent="-95250">
                        <a:tabLst/>
                      </a:pP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	ส่วนราชการระดับอำเภอ 80</a:t>
                      </a:r>
                      <a:r>
                        <a:rPr lang="en-US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ขึ้นไป</a:t>
                      </a:r>
                      <a:endParaRPr lang="en-US" sz="1400" kern="1200" spc="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 marL="265113" indent="-95250">
                        <a:tabLst/>
                      </a:pP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	องค์กรปกครองส่วนท้องถิ่น </a:t>
                      </a:r>
                      <a:r>
                        <a:rPr lang="en-US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20% </a:t>
                      </a: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ขึ้นไป</a:t>
                      </a:r>
                      <a:endParaRPr lang="en-US" sz="1400" kern="1200" spc="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 marL="265113" indent="-95250">
                        <a:tabLst/>
                      </a:pP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	ชุมชนและองค์กรภาคเอกชนตั้งแต่ระดับส่งเสริมคุณธรรม ตั้งแต่ </a:t>
                      </a:r>
                      <a:r>
                        <a:rPr lang="en-US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2</a:t>
                      </a: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๐</a:t>
                      </a:r>
                      <a:r>
                        <a:rPr lang="en-US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ขึ้นไป </a:t>
                      </a:r>
                      <a:endParaRPr lang="en-US" sz="1400" kern="1200" spc="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>
                        <a:tabLst>
                          <a:tab pos="85725" algn="l"/>
                        </a:tabLst>
                      </a:pPr>
                      <a:r>
                        <a:rPr lang="th-TH" sz="14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 แผนส่งเสริมคุณธรรมของอำเภอมีความสอดคล้องกับนโยบายด้านคุณธรรมของจังหวัด</a:t>
                      </a:r>
                      <a:endParaRPr lang="th-TH" sz="1000" spc="0" baseline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จำนวนหน่วยงานที่ร่วมกันกำหนดคุณธรรมเป้าหมาย และร่วมจัดทำแผนส่งเสริมคุณธรรมระดับอำเภอ ดังนี้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 marL="111760" indent="-90170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	ส่วนราชการระดับอำเภอ </a:t>
                      </a:r>
                      <a:r>
                        <a:rPr lang="en-US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5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0.00-79.99</a:t>
                      </a:r>
                      <a:r>
                        <a:rPr lang="en-US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</a:t>
                      </a:r>
                    </a:p>
                    <a:p>
                      <a:pPr marL="111760" indent="-90170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	องค์กรปกครองส่วนท้องถิ่น </a:t>
                      </a:r>
                      <a:r>
                        <a:rPr lang="en-US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10.00-19.99%</a:t>
                      </a:r>
                    </a:p>
                    <a:p>
                      <a:pPr marL="111760" indent="-90170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	ชุมชนและองค์กรภาคเอกชนตั้งแต่ระดับส่งเสริมคุณธรรม ตั้งแต่ 1๐</a:t>
                      </a:r>
                      <a:r>
                        <a:rPr lang="en-US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.00-19.99%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6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891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อำเภอมีการจัดตั้งคณะกรรมการ หรือ</a:t>
                      </a:r>
                      <a:r>
                        <a:rPr lang="th-TH" sz="16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คณะทำงานในการดำเนินงานส่งเสริมคุณธรรมของอำเภอ และสอดคล้องกับนโยบายจังหวัด</a:t>
                      </a:r>
                      <a:endParaRPr lang="th-TH" sz="1050" spc="0" baseline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มีการจัดตั้งและมอบหมายคณะกรรมการ/คณะทำงาน</a:t>
                      </a:r>
                      <a:br>
                        <a:rPr lang="th-TH" sz="14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</a:br>
                      <a:r>
                        <a:rPr lang="th-TH" sz="1400" spc="-6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ในระดับอำเภอเพื่อรับผิดชอบ</a:t>
                      </a:r>
                      <a:r>
                        <a:rPr lang="th-TH" sz="14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หรือดำเนินงาน/กิจกรรม</a:t>
                      </a:r>
                      <a:br>
                        <a:rPr lang="th-TH" sz="14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</a:br>
                      <a:r>
                        <a:rPr lang="th-TH" sz="14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ส่งเสริมคุณธรรม ตามแผนส่งเสริมคุณธรรมของอำเภอ</a:t>
                      </a:r>
                      <a:br>
                        <a:rPr lang="th-TH" sz="14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</a:br>
                      <a:r>
                        <a:rPr lang="th-TH" sz="140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เป็นลายลักษณ์อักษร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17780" marT="0" marB="0"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มีการจัดตั้งคณะกรรมการ/คณะทำงานในระดับอำเภอ</a:t>
                      </a:r>
                      <a:br>
                        <a:rPr lang="th-TH" sz="1600" spc="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</a:br>
                      <a:r>
                        <a:rPr lang="th-TH" sz="1600" spc="-50" baseline="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เพื่อรับผิดชอบหรือดำเนินงาน/กิจกรรมส่งเสริมคุณธรรม ตามแผนส่งเสริมคุณธรรมของอำเภอเป็นลายลักษณ์อักษ</a:t>
                      </a:r>
                      <a:r>
                        <a:rPr lang="th-TH" sz="1600" spc="0" baseline="0" dirty="0">
                          <a:effectLst/>
                          <a:latin typeface="Calibri"/>
                          <a:ea typeface="Calibri"/>
                          <a:cs typeface="TH SarabunIT๙"/>
                        </a:rPr>
                        <a:t>ร</a:t>
                      </a:r>
                      <a:endParaRPr lang="en-US" sz="1200" spc="0" baseline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17780" marT="0" marB="0"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51680" r="67571" b="33298"/>
          <a:stretch/>
        </p:blipFill>
        <p:spPr>
          <a:xfrm>
            <a:off x="-36512" y="1564079"/>
            <a:ext cx="642756" cy="7916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507" y="1492594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3366FF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1</a:t>
            </a:r>
            <a:endParaRPr lang="th-TH" sz="3200" b="1" dirty="0">
              <a:solidFill>
                <a:srgbClr val="3366FF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51680" r="67571" b="33298"/>
          <a:stretch/>
        </p:blipFill>
        <p:spPr>
          <a:xfrm>
            <a:off x="-31196" y="2859259"/>
            <a:ext cx="642756" cy="7916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09" y="2787774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3366FF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2</a:t>
            </a:r>
            <a:endParaRPr lang="th-TH" sz="3200" b="1" dirty="0">
              <a:solidFill>
                <a:srgbClr val="3366FF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51680" r="67571" b="33298"/>
          <a:stretch/>
        </p:blipFill>
        <p:spPr>
          <a:xfrm>
            <a:off x="-34638" y="4227411"/>
            <a:ext cx="642756" cy="79164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67" y="4155926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3366FF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3</a:t>
            </a:r>
            <a:endParaRPr lang="th-TH" sz="3200" b="1" dirty="0">
              <a:solidFill>
                <a:srgbClr val="3366FF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896" y="577012"/>
            <a:ext cx="8368104" cy="39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ต้องมีจำนวนชุมชนและองค์กรที่ตั้งอยู่ในอำเภอนั้น ที่ประเมินได้ ในระดับ “ส่งเสริมคุณธรรม” ขึ้นไป </a:t>
            </a:r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8๐</a:t>
            </a:r>
            <a:r>
              <a:rPr lang="en-US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</a:p>
        </p:txBody>
      </p:sp>
      <p:cxnSp>
        <p:nvCxnSpPr>
          <p:cNvPr id="20" name="Straight Connector 17"/>
          <p:cNvCxnSpPr/>
          <p:nvPr/>
        </p:nvCxnSpPr>
        <p:spPr>
          <a:xfrm flipH="1" flipV="1">
            <a:off x="3764001" y="468506"/>
            <a:ext cx="5632535" cy="15012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34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7494"/>
            <a:ext cx="4731990" cy="47319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676" y="375506"/>
            <a:ext cx="2268252" cy="2268252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04733"/>
              </p:ext>
            </p:extLst>
          </p:nvPr>
        </p:nvGraphicFramePr>
        <p:xfrm>
          <a:off x="590408" y="1164350"/>
          <a:ext cx="8424936" cy="3711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3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spc="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580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อำเภอมีการดำเนินงาน/กิจกรรมตามคุณธรรมเป้าหมาย “ปัญหาที่อยากแก้” และ “ความดีที่อยากทำ” จนเกิดผลสำเร็จในการดำเนินงานตามตัวชี้วัดของแผนส่งเสริมคุณธรรมที่กำหนดไว้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spc="-3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การดำเนินการตามแผนส่งเสริมคุณธรรมที่กำหนดไว้ </a:t>
                      </a:r>
                      <a:br>
                        <a:rPr lang="th-TH" sz="1600" kern="1200" spc="-3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มีผลสำเร็จตั้งแต่ ๖๐.๐๐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ขึ้นไป และเป็นไปตามเป้าหมายของกิจกรรมที่กำหนดไว้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การดำเนินการตามแผนส่งเสริมคุณธรรมที่กำหนดไว้ มีผลสำเร็จตั้งแต่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4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0.00-59.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99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kern="1200" spc="-2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และเป็นไปตามเป้าหมายของกิจกรรมที่กำหนดไว้</a:t>
                      </a:r>
                      <a:endParaRPr lang="th-TH" sz="1050" spc="-20" baseline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736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แผนส่งเสริมคุณธรรมของอำเภอได้รับการบรรจุเป็นส่วนหนึ่งของยุทธศาสตร์จังหวัด และหรือหน่วยงานอื่น และเกิดการบูร</a:t>
                      </a:r>
                      <a:r>
                        <a:rPr lang="th-TH" sz="1600" kern="1200" dirty="0" err="1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ณา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การการทำงานจากทุกภาคส่วนตามกลไกประชารัฐ</a:t>
                      </a:r>
                      <a:endParaRPr lang="th-TH" sz="1050" spc="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 แผน</a:t>
                      </a:r>
                      <a:r>
                        <a:rPr lang="th-TH" sz="1400" kern="1200" spc="-5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ส่งเสริมคุณธรรมของอำเภอได้รับการบรรจุเป็น</a:t>
                      </a:r>
                      <a:r>
                        <a:rPr lang="th-TH" sz="1400" kern="1200" spc="-5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ส่วนหนึ่งของยุทธศาสตร์จังหวัด และหรือหน่วยงานอื่น </a:t>
                      </a:r>
                      <a:r>
                        <a:rPr lang="th-TH" sz="1400" kern="1200" spc="-5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ทั้งภาครัฐและเอกชน</a:t>
                      </a:r>
                      <a:endParaRPr lang="en-US" sz="1400" kern="1200" spc="-5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 สามารถผลักดันจนได้รับการจัดสรรงบประมาณจังหวัด/อำเภอ/หน่วยงานอื่น ทั้งภาครัฐและเอกชนที่เกี่ยวข้องในการดำเนินงานตามแผน</a:t>
                      </a:r>
                      <a:endParaRPr lang="th-TH" sz="1400" spc="0" baseline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แผนส่งเสริมคุณธรรมของอำเภอได้รับการบรรจุเป็น</a:t>
                      </a:r>
                      <a:r>
                        <a:rPr lang="th-TH" sz="1600" kern="1200" spc="-3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ส่วนหนึ่งของยุทธศาสตร์จังหวัด และหรือหน่วยงานอื่น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ทั้งภาครัฐและเอกชน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580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dirty="0">
                          <a:effectLst/>
                          <a:ea typeface="Calibri"/>
                          <a:cs typeface="TH SarabunIT๙"/>
                        </a:rPr>
                        <a:t>อำเภอมีการประกาศยกย่อง เชิดชู บุคคล ชุมชน องค์กรคุณธรรม ตามที่กำหนดไว้ในแผนส่งเสริมคุณธรรม </a:t>
                      </a:r>
                      <a:endParaRPr lang="th-TH" sz="160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 มีการประกาศยกย่องเชิดชูบุคคลที่ทำความดีจนเป็นแบบอย่างได้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- มีการประกาศยกย่องเชิดชูองค์กร/ชุมชนที่ส่งเสริมคุณธรรมเป้าหมายจนเป็นแบบอย่าง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มีการประกาศยกย่องเชิดชูบุคคลที่ทำความดีจนเป็นแบบอย่างได้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51680" r="67571" b="33298"/>
          <a:stretch/>
        </p:blipFill>
        <p:spPr>
          <a:xfrm>
            <a:off x="-36512" y="1707131"/>
            <a:ext cx="642756" cy="7916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507" y="1635646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3366FF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4</a:t>
            </a:r>
            <a:endParaRPr lang="th-TH" sz="3200" b="1" dirty="0">
              <a:solidFill>
                <a:srgbClr val="3366FF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51680" r="67571" b="33298"/>
          <a:stretch/>
        </p:blipFill>
        <p:spPr>
          <a:xfrm>
            <a:off x="-31196" y="2787251"/>
            <a:ext cx="642756" cy="7916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09" y="2715766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3366FF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5</a:t>
            </a:r>
            <a:endParaRPr lang="th-TH" sz="3200" b="1" dirty="0">
              <a:solidFill>
                <a:srgbClr val="3366FF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51680" r="67571" b="33298"/>
          <a:stretch/>
        </p:blipFill>
        <p:spPr>
          <a:xfrm>
            <a:off x="-34638" y="3940343"/>
            <a:ext cx="642756" cy="79164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67" y="3868858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3366FF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6</a:t>
            </a:r>
            <a:endParaRPr lang="th-TH" sz="3200" b="1" dirty="0">
              <a:solidFill>
                <a:srgbClr val="3366FF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896" y="577190"/>
            <a:ext cx="8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ต้องมีจำนวนชุมชนและองค์กรที่ตั้งอยู่ในอำเภอนั้น ที่ประเมินได้ในระดับ “คุณธรรม” ขึ้นไป </a:t>
            </a:r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๓๐</a:t>
            </a:r>
            <a:r>
              <a:rPr lang="en-US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929948" cy="8953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" y="-20538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th-TH" sz="32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ตัวชี้วัดและเกณฑ์การประเมิน</a:t>
            </a:r>
            <a:r>
              <a:rPr lang="th-TH" sz="3200" b="1" dirty="0">
                <a:solidFill>
                  <a:srgbClr val="7030A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อำเภอคุณธรรม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5896" y="229979"/>
            <a:ext cx="298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๒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อำเภอคุณธรรม</a:t>
            </a:r>
            <a:endParaRPr lang="th-TH" sz="2400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30" name="Straight Connector 17"/>
          <p:cNvCxnSpPr/>
          <p:nvPr/>
        </p:nvCxnSpPr>
        <p:spPr>
          <a:xfrm flipH="1">
            <a:off x="3275856" y="483518"/>
            <a:ext cx="6120681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1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447514"/>
            <a:ext cx="2412268" cy="24122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7494"/>
            <a:ext cx="4731990" cy="473199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22292"/>
              </p:ext>
            </p:extLst>
          </p:nvPr>
        </p:nvGraphicFramePr>
        <p:xfrm>
          <a:off x="582521" y="1185513"/>
          <a:ext cx="7992885" cy="365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spc="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อำเภอมีผลสำเร็จของการดำเนินงานตามตัวชี้วัดของแผนส่งเสริมคุณธรรมที่กำหนดไว้เพิ่มมากขึ้น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มีผลสำเร็จของการดำเนินกิจกรรมตามแผนส่งเสริมคุณธรรมที่กำหนดไว้ ตั้งแต่ ๘๐.๐๐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ขึ้นไป และเป็นไปตามเป้าหมายของกิจกรรมที่กำหนดไว้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มีผลสำเร็จของการดำเนินกิจกรรมตามแผนส่งเสริมคุณธรรมที่กำหนดไว้ ตั้งแต่ ๗๐.๐๐-๗๙.๙๙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และเป็นไปตามเป้าหมายของกิจกรรมที่กำหนดไว้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อำเภอมีการจัดกิจกรรม ใน 3 มิติ ได้แก่ หลักศาสนา 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หลักปรัชญาของเศรษฐกิจพอเพียง และวิถีวัฒนธรรม เพิ่มเติมจากแผนส่งเสริมคุณธรรมที่กำหนดไว้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มีการจัดกิจกรรม ครบทั้ง  3  มิติ 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chemeClr val="accent6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600" spc="-4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การจัดกิจกรรม</a:t>
                      </a:r>
                      <a:r>
                        <a:rPr lang="th-TH" sz="1600" spc="-4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จำนวน ๒ มิติ 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chemeClr val="accent6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720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อำเภอมีองค์ความรู้จากกระบวนการพัฒนาอำเภอคุณธรรม องค์กรคุณธรรม และชุมชนคุณธรรม ในพื้นที่ของอำเภอที่ได้รับ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การพัฒนา มีผู้ที่สามารถเป็นวิทยากรถ่ายทอดความรู้ และมีความพร้อมในการเป็นแหล่งเรียนรู้ให้กับอำเภออื่นได้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อำเภอมีองค์ความรู้จากการเป็นอำเภอคุณธรรมต้นแบบ ที่สามารถให้หน่วยงานอื่นๆ เข้ามาศึกษาดูงาน หรือไปเผยแพร่ผลงานให้กับหน่วยงานอื่นๆ ไม่น้อยกว่า 5 ครั้งต่อปี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อำเภอมีองค์ความรู้จากการเป็นอำเภอคุณธรรมต้นแบบ ที่สามารถให้หน่วยงานอื่นๆ เข้ามาศึกษาดูงาน หรือไปเผยแพร่ผลงานให้กับหน่วยงานอื่นๆ 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ไม่น้อยกว่า 3 ครั้งต่อปี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51680" r="67571" b="33298"/>
          <a:stretch/>
        </p:blipFill>
        <p:spPr>
          <a:xfrm>
            <a:off x="-36512" y="1851147"/>
            <a:ext cx="642756" cy="7916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507" y="1779662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3366FF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7</a:t>
            </a:r>
            <a:endParaRPr lang="th-TH" sz="3200" b="1" dirty="0">
              <a:solidFill>
                <a:srgbClr val="3366FF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51680" r="67571" b="33298"/>
          <a:stretch/>
        </p:blipFill>
        <p:spPr>
          <a:xfrm>
            <a:off x="-31196" y="2787251"/>
            <a:ext cx="642756" cy="7916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09" y="2715766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3366FF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8</a:t>
            </a:r>
            <a:endParaRPr lang="th-TH" sz="3200" b="1" dirty="0">
              <a:solidFill>
                <a:srgbClr val="3366FF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51680" r="67571" b="33298"/>
          <a:stretch/>
        </p:blipFill>
        <p:spPr>
          <a:xfrm>
            <a:off x="-34638" y="3723355"/>
            <a:ext cx="642756" cy="79164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67" y="3651870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3366FF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9</a:t>
            </a:r>
            <a:endParaRPr lang="th-TH" sz="3200" b="1" dirty="0">
              <a:solidFill>
                <a:srgbClr val="3366FF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896" y="577190"/>
            <a:ext cx="8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ต้องมีจำนวนชุมชนและองค์กรที่ตั้งอยู่ในอำเภอนั้น ที่ประเมินได้ในระดับ “คุณธรรมต้นแบบ” </a:t>
            </a:r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๒๐</a:t>
            </a:r>
            <a:r>
              <a:rPr lang="en-US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929948" cy="8953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" y="-20538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th-TH" sz="32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ตัวชี้วัดและเกณฑ์การประเมิน</a:t>
            </a:r>
            <a:r>
              <a:rPr lang="th-TH" sz="3200" b="1" dirty="0">
                <a:solidFill>
                  <a:srgbClr val="7030A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อำเภอคุณธรรม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5896" y="229979"/>
            <a:ext cx="2988105" cy="478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๓ </a:t>
            </a: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อำเภอคุณธรรมต้นแบบ</a:t>
            </a:r>
            <a:endParaRPr lang="th-TH" sz="2400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29" name="Straight Connector 17"/>
          <p:cNvCxnSpPr>
            <a:endCxn id="28" idx="3"/>
          </p:cNvCxnSpPr>
          <p:nvPr/>
        </p:nvCxnSpPr>
        <p:spPr>
          <a:xfrm flipH="1" flipV="1">
            <a:off x="3764001" y="469372"/>
            <a:ext cx="5632538" cy="14146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85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23478"/>
            <a:ext cx="5466686" cy="5466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25082" r="37388" b="12561"/>
          <a:stretch/>
        </p:blipFill>
        <p:spPr>
          <a:xfrm flipH="1">
            <a:off x="2321293" y="847755"/>
            <a:ext cx="1189045" cy="1513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4260"/>
            <a:ext cx="936103" cy="901306"/>
          </a:xfrm>
          <a:prstGeom prst="rect">
            <a:avLst/>
          </a:prstGeom>
        </p:spPr>
      </p:pic>
      <p:cxnSp>
        <p:nvCxnSpPr>
          <p:cNvPr id="6" name="Straight Connector 17"/>
          <p:cNvCxnSpPr/>
          <p:nvPr/>
        </p:nvCxnSpPr>
        <p:spPr>
          <a:xfrm flipH="1" flipV="1">
            <a:off x="2771800" y="600275"/>
            <a:ext cx="6624738" cy="2726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2547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ตัวชี้วัดและเกณฑ์การประเมิน </a:t>
            </a:r>
            <a:r>
              <a:rPr lang="th-TH" sz="4000" b="1" dirty="0">
                <a:solidFill>
                  <a:srgbClr val="6666FF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จังหวัดคุณธรรม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592" y="195486"/>
            <a:ext cx="2196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1 </a:t>
            </a:r>
          </a:p>
          <a:p>
            <a:pPr>
              <a:lnSpc>
                <a:spcPts val="3000"/>
              </a:lnSpc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จังหวัดส่งเสริมคุณธรรม</a:t>
            </a:r>
            <a:endParaRPr lang="th-TH" sz="2400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75201"/>
              </p:ext>
            </p:extLst>
          </p:nvPr>
        </p:nvGraphicFramePr>
        <p:xfrm>
          <a:off x="491174" y="987574"/>
          <a:ext cx="8545322" cy="4109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0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rgbClr val="6666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0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rgbClr val="6666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0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000" spc="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00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6666FF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91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จังหวัดมีการประกาศเจตนารมณ์ร่วมกันระหว่าง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ผู้ว่าราชการจังหวัด กับหน่วยงานทั้งภาครัฐและเอกชน (ที่ปรากฏตามองค์ประชุมกรมการจังหวัดของแต่ละจังหวัด) ที่จะพัฒนาเป็นจังหวัดคุณธรรม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36000" marR="36000" marT="36000" marB="36000">
                    <a:solidFill>
                      <a:srgbClr val="C5C5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จำนวนหน่วยงานทั้งภาครัฐและเอกชนในจังหวัด </a:t>
                      </a:r>
                      <a:r>
                        <a:rPr lang="th-TH" sz="1600" spc="-8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ตั้งแต่ ๘๐.๐๐ </a:t>
                      </a:r>
                      <a:r>
                        <a:rPr lang="en-US" sz="1600" spc="-8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spc="-8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ที่ร่วมประกาศเจตนารมณ์จะขับเคลื่อน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จังหวัดส่งเสริมคุณธรรมอย่างเป็นลายลักษณ์อักษร</a:t>
                      </a:r>
                      <a:endParaRPr lang="en-US" sz="12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000" marR="36000" marT="36000" marB="36000">
                    <a:solidFill>
                      <a:srgbClr val="C5C5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จำนวนหน่วยงานทั้งภาครัฐและเอกชนในจังหวัด </a:t>
                      </a:r>
                      <a: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ตั้งแต่ 5๐.๐๐-7๙.๙๙ </a:t>
                      </a:r>
                      <a:r>
                        <a:rPr lang="en-US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ที่ร่วมประกาศเจตนารมณ์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จะ</a:t>
                      </a:r>
                      <a: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ขับเคลื่อนจังหวัดส่งเสริมคุณธรรมอย่างเป็นลายลักษณ์อักษร</a:t>
                      </a:r>
                      <a:endParaRPr lang="en-US" sz="1200" spc="-10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000" marR="36000" marT="36000" marB="36000">
                    <a:solidFill>
                      <a:srgbClr val="C5C5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6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จังหวัดมีการกำหนดคุณธรรมเป้าหมาย และกำหนด </a:t>
                      </a:r>
                      <a: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“ปัญหาที่อยากแก้”และ “ความดีที่อยากทำ” ของจังหวัด </a:t>
                      </a:r>
                      <a:b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และมีการจัดทำแผนส่งเสริมคุณธรรมของจังหวัด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000" marR="36000" marT="0" marB="0">
                    <a:solidFill>
                      <a:srgbClr val="D5D5FF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มีการกำหนดคุณธรรมเป้าหมาย และกำหนด“ปัญหาที่อยากแก้” และ“ความดีที่อยากทำ” </a:t>
                      </a:r>
                      <a:b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เพื่อแก้ไขปัญหาของจังหวัด</a:t>
                      </a:r>
                      <a:r>
                        <a:rPr lang="en-US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        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มีแผนส่งเสริมคุณธรรมของจังหวัด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000" marR="36000" marT="0" marB="0">
                    <a:solidFill>
                      <a:srgbClr val="D5D5FF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มีการกำหนดคุณธรรมเป้าหมาย และกำหนด“ปัญหาที่อยากแก้” และ“ความดีที่อยากทำ” เพื่อแก้ไขปัญหาของจังหวัด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000" marR="36000" marT="0" marB="0">
                    <a:solidFill>
                      <a:srgbClr val="D5D5FF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จังหวัดมีการแต่งตั้ง</a:t>
                      </a:r>
                      <a:r>
                        <a:rPr lang="th-TH" sz="1600" spc="-4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คณะทำงานในการดำเนินงาน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ส่งเสริมคุณธรรมของจังหวัดที่มีส่วนร่วมจากหน่วยงานทั้งภาครัฐและเอกชน และมีการถ่ายทอดภารกิจด้านการส่งเสริมคุณธรรมไปในระดับอำเภอเพื่อดำเนินการตามคุณธรรมเป้าหมายของจังหวัด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000" marR="36000" marT="36000" marB="36000">
                    <a:solidFill>
                      <a:srgbClr val="BDBDFF">
                        <a:alpha val="6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marR="723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จังหวัดมีการแต่งตั้ง</a:t>
                      </a:r>
                      <a:r>
                        <a:rPr lang="th-TH" sz="1400" spc="-6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คณะทำงาน หรือมอบหมาย</a:t>
                      </a:r>
                      <a:r>
                        <a:rPr lang="th-TH" sz="1400" spc="-3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คณะอนุกรรมการ</a:t>
                      </a:r>
                      <a:r>
                        <a:rPr lang="th-TH" sz="14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ส่งเสริมคุณธรรมระดับจังหวัด รับผิดชอบการดำเนินงาน</a:t>
                      </a:r>
                      <a:r>
                        <a:rPr lang="th-TH" sz="1400" spc="-7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ส่งเสริมคุณธรรมตาม</a:t>
                      </a:r>
                      <a:r>
                        <a:rPr lang="th-TH" sz="14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แผนงานส่งเสริมคุณธรรมของจังหวัด ที่ชัดเจนเป็นลายลักษณ์อักษร และมีการมอบหมายภารกิจไปยังอำเภอ </a:t>
                      </a:r>
                      <a:r>
                        <a:rPr lang="th-TH" sz="14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เพื่อดำเนินการตามคุณธรรมเป้าหมายของจังหวัด</a:t>
                      </a:r>
                      <a:endParaRPr lang="en-US" sz="14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000" marR="36000" marT="36000" marB="36000">
                    <a:solidFill>
                      <a:srgbClr val="BDBDFF">
                        <a:alpha val="6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จังหวัดมีการแต่งตั้ง</a:t>
                      </a:r>
                      <a:r>
                        <a:rPr lang="th-TH" sz="1600" spc="-5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คณะทำงาน 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หรือมอบหมายคณะอนุกรรมการส่งเสริมคุณธรรมระดับจังหวัด รับผิดชอบการดำเนินงาน</a:t>
                      </a:r>
                      <a:r>
                        <a:rPr lang="th-TH" sz="1600" spc="-3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ส่งเสริมคุณธรรมตามแผนงาน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ส่งเสริมคุณธรรมของจังหวัด 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000" marR="36000" marT="36000" marB="36000">
                    <a:solidFill>
                      <a:srgbClr val="BDBDFF">
                        <a:alpha val="6274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6237" r="44504" b="50000"/>
          <a:stretch/>
        </p:blipFill>
        <p:spPr>
          <a:xfrm>
            <a:off x="-111316" y="1504279"/>
            <a:ext cx="650868" cy="7594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55744" y="1419622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6600CC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1</a:t>
            </a:r>
            <a:endParaRPr lang="th-TH" sz="3200" b="1" dirty="0">
              <a:solidFill>
                <a:srgbClr val="6600CC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6237" r="44504" b="50000"/>
          <a:stretch/>
        </p:blipFill>
        <p:spPr>
          <a:xfrm>
            <a:off x="-114112" y="2620841"/>
            <a:ext cx="650868" cy="7594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36512" y="2571750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6600CC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2</a:t>
            </a:r>
            <a:endParaRPr lang="th-TH" sz="3200" b="1" dirty="0">
              <a:solidFill>
                <a:srgbClr val="6600CC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6237" r="44504" b="50000"/>
          <a:stretch/>
        </p:blipFill>
        <p:spPr>
          <a:xfrm>
            <a:off x="-119518" y="3900579"/>
            <a:ext cx="650868" cy="75940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63946" y="3815922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6600CC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3</a:t>
            </a:r>
            <a:endParaRPr lang="th-TH" sz="3200" b="1" dirty="0">
              <a:solidFill>
                <a:srgbClr val="6600CC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059832" y="555526"/>
            <a:ext cx="5940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ต้องมีจำนวนอำเภอที่ประเมินได้ในระดับ “ส่งเสริมคุณธรรม” </a:t>
            </a:r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5๐</a:t>
            </a:r>
            <a:r>
              <a:rPr lang="en-US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805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676" y="375506"/>
            <a:ext cx="2268252" cy="2268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23478"/>
            <a:ext cx="5466686" cy="5466686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89414"/>
              </p:ext>
            </p:extLst>
          </p:nvPr>
        </p:nvGraphicFramePr>
        <p:xfrm>
          <a:off x="578356" y="987574"/>
          <a:ext cx="8458140" cy="41026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8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rgbClr val="6666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rgbClr val="6666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spc="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6666FF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จังหวัดมีการดำเนินงานตามคุณธรรมเป้าหมาย “ปัญหา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</a:t>
                      </a:r>
                      <a:r>
                        <a:rPr lang="th-TH" sz="1600" spc="-6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อยากแก้” และ“ความดีที่อยากทำ”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ของจังหวัดจนเกิด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ผลสำเร็จในการดำเนินงานตามแผนส่งเสริมคุณธรรม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ที่กำหนดไว้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rgbClr val="C5C5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จังหวัดมีการดำเนินงาน/</a:t>
                      </a:r>
                      <a:r>
                        <a:rPr lang="th-TH" sz="1600" spc="-5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กิจกรรมส่งเสริมคุณธรรม</a:t>
                      </a:r>
                      <a:br>
                        <a:rPr lang="th-TH" sz="1600" spc="-5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ในจังหวัดตามแผนส่งเสริมคุณธรรมที่กำหนดไว้ </a:t>
                      </a:r>
                      <a:r>
                        <a:rPr lang="th-TH" sz="1600" spc="-3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ตั้งแต่ ๕๐.๐๐% ขึ้นไป 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จำนวนอำเภอที่มีการขับเคลื่อนแผนส่งเสริมคุณธรรม</a:t>
                      </a:r>
                      <a:r>
                        <a:rPr lang="th-TH" sz="1600" spc="-3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ตามที่ได้รับมอบหมาย ตั้งแต่ 50.00% ขึ้นไป</a:t>
                      </a:r>
                      <a:endParaRPr lang="en-US" sz="1600" spc="-3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rgbClr val="C5C5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จังหวัดมีการดำเนินงาน/</a:t>
                      </a:r>
                      <a:r>
                        <a:rPr lang="th-TH" sz="1600" spc="-4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กิจกรรมส่งเสริมคุณธรรมในจังหวัด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ตามแผนส่งเสริมคุณธรรมที่กำหนดไว้ ตั้งแต่ ๓๐.๐๐-49.99%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จำนวนอำเภอที่มีการขับเคลื่อนแผนส่งเสริมคุณธรรม</a:t>
                      </a:r>
                      <a:r>
                        <a:rPr lang="th-TH" sz="1600" spc="-3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ตามที่ได้รับมอบหมาย ตั้งแต่ 3๐.๐๐-49.99%</a:t>
                      </a:r>
                      <a:endParaRPr lang="en-US" sz="1600" spc="-3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rgbClr val="C5C5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แผนส่งเสริมคุณธรรมของจังหวัดได้รับการบรรจุเป็น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ส่วนหนึ่งของยุทธศาสตร์จังหวัด และเกิดการบูร</a:t>
                      </a:r>
                      <a:r>
                        <a:rPr lang="th-TH" sz="1600" dirty="0" err="1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ณา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การการทำงานจากทุกภาคส่วน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195" marR="17780" marT="0" marB="0">
                    <a:solidFill>
                      <a:srgbClr val="D5D5FF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สามารถ</a:t>
                      </a:r>
                      <a:r>
                        <a:rPr lang="th-TH" sz="1600" spc="-100" baseline="0" dirty="0" err="1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บูรณา</a:t>
                      </a:r>
                      <a: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การแผนส่งเสริมคุณธรรมของจังหวัด  </a:t>
                      </a:r>
                      <a:b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โดยได้รับการบรรจุเป็นส่วนหนึ่งของยุทธศาสตร์จังหวัด      </a:t>
                      </a:r>
                      <a:endParaRPr lang="en-US" sz="1600" spc="-10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ได้รับการจัดสรรงบประมาณจังหวัดหรือจากหน่วยงานที่เกี่ยวข้องในการดำเนินงานตามแผน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195" marR="17780" marT="0" marB="0">
                    <a:solidFill>
                      <a:srgbClr val="D5D5FF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สามารถ</a:t>
                      </a:r>
                      <a:r>
                        <a:rPr lang="th-TH" sz="1600" dirty="0" err="1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การแผน</a:t>
                      </a:r>
                      <a:r>
                        <a:rPr lang="th-TH" sz="1600" spc="-5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ส่งเสริมคุณธรรมของจังหวัด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โดยได้รับการบรรจุเป็นส่วนหนึ่งของยุทธศาสตร์จังหวัด 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195" marR="17780" marT="0" marB="0">
                    <a:solidFill>
                      <a:srgbClr val="D5D5FF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จังหวัดมีการยกย่อง เชิดชู บุคคล ชุมชน องค์กร อำเภอคุณธรรม ตามที่กำหนดไว้ในแผนส่งเสริมคุณธรรม  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195" marR="17780" marT="0" marB="0">
                    <a:solidFill>
                      <a:srgbClr val="BDBDFF">
                        <a:alpha val="6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spc="-4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มีการประกาศยกย่องเชิดชูบุคคล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ที่ทำความดี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จนเป็นแบบอย่างได้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มีการประกาศยกย่องเชิดชูองค์กร/ชุมชน/อำเภอ</a:t>
                      </a:r>
                      <a:r>
                        <a:rPr lang="th-TH" sz="1600" spc="-4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ที่ส่งเสริมคุณธรรมเป้าหมาย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จนเป็นแบบอย่าง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195" marR="17780" marT="0" marB="0">
                    <a:solidFill>
                      <a:srgbClr val="BDBDFF">
                        <a:alpha val="6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มีการประกาศยกย่องเชิดชูบุคคลที่ทำความดี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จนเป็นแบบอย่างได้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195" marR="17780" marT="0" marB="0">
                    <a:solidFill>
                      <a:srgbClr val="BDBDFF">
                        <a:alpha val="6274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6237" r="44504" b="50000"/>
          <a:stretch/>
        </p:blipFill>
        <p:spPr>
          <a:xfrm>
            <a:off x="-36512" y="3016447"/>
            <a:ext cx="650868" cy="7594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060" y="2931790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6600CC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5</a:t>
            </a:r>
            <a:endParaRPr lang="th-TH" sz="3200" b="1" dirty="0">
              <a:solidFill>
                <a:srgbClr val="6600CC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6237" r="44504" b="50000"/>
          <a:stretch/>
        </p:blipFill>
        <p:spPr>
          <a:xfrm>
            <a:off x="-53374" y="4099822"/>
            <a:ext cx="650868" cy="7594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98" y="4015165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6600CC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6</a:t>
            </a:r>
            <a:endParaRPr lang="th-TH" sz="3200" b="1" dirty="0">
              <a:solidFill>
                <a:srgbClr val="6600CC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6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6237" r="44504" b="50000"/>
          <a:stretch/>
        </p:blipFill>
        <p:spPr>
          <a:xfrm>
            <a:off x="-53374" y="1733822"/>
            <a:ext cx="650868" cy="7594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98" y="1649165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6600CC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4</a:t>
            </a:r>
            <a:endParaRPr lang="th-TH" sz="3200" b="1" dirty="0">
              <a:solidFill>
                <a:srgbClr val="6600CC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4260"/>
            <a:ext cx="936103" cy="901306"/>
          </a:xfrm>
          <a:prstGeom prst="rect">
            <a:avLst/>
          </a:prstGeom>
        </p:spPr>
      </p:pic>
      <p:cxnSp>
        <p:nvCxnSpPr>
          <p:cNvPr id="20" name="Straight Connector 17"/>
          <p:cNvCxnSpPr/>
          <p:nvPr/>
        </p:nvCxnSpPr>
        <p:spPr>
          <a:xfrm flipH="1" flipV="1">
            <a:off x="2771800" y="600275"/>
            <a:ext cx="6624738" cy="2726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" y="2547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ตัวชี้วัดและเกณฑ์การประเมิน </a:t>
            </a:r>
            <a:r>
              <a:rPr lang="th-TH" sz="4000" b="1" dirty="0">
                <a:solidFill>
                  <a:srgbClr val="6666FF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จังหวัดคุณธรรม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9592" y="556600"/>
            <a:ext cx="2736304" cy="46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๒ จังหวัดคุณธรรม</a:t>
            </a:r>
            <a:endParaRPr lang="th-TH" sz="2400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3276363" y="555526"/>
            <a:ext cx="5904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ต้องมีจำนวนอำเภอที่ประเมินได้ในระดับ “คุณธรรม” </a:t>
            </a:r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๔๐</a:t>
            </a:r>
            <a:r>
              <a:rPr lang="en-US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200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447514"/>
            <a:ext cx="2412268" cy="2412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23478"/>
            <a:ext cx="5466686" cy="5466686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80363"/>
              </p:ext>
            </p:extLst>
          </p:nvPr>
        </p:nvGraphicFramePr>
        <p:xfrm>
          <a:off x="568194" y="1346830"/>
          <a:ext cx="8467795" cy="3541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rgbClr val="6666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rgbClr val="6666FF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spc="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6666FF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7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1600" spc="-6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จังหวัดมีผลสำเร็จการดำเนินงานตามตัวชี้วัดของแผนส่งเสริมคุณธรรม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ที่กำหนดไว้</a:t>
                      </a:r>
                      <a:r>
                        <a:rPr lang="th-TH" sz="1600" spc="-3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เพิ่มมากขึ้น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rgbClr val="C5C5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8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มีผลสำเร็จจากการดำเนินงาน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/กิจกรรมส่งเสริมคุณธรรมในจังหวัดตามแผน </a:t>
                      </a:r>
                      <a:r>
                        <a:rPr lang="th-TH" sz="1600" spc="-11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ที่กำหนดไว้</a:t>
                      </a:r>
                      <a:r>
                        <a:rPr lang="th-TH" sz="1600" spc="-5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ตั้งแต่ ๘๐.00% ขึ้นไป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rgbClr val="C5C5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8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มีผลสำเร็จจากการดำเนินงาน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/กิจกรรมส่งเสริมคุณธรรมในจังหวัดตามแผน </a:t>
                      </a:r>
                      <a:r>
                        <a:rPr lang="th-TH" sz="1600" spc="-11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ที่กำหนดไว้</a:t>
                      </a:r>
                      <a:r>
                        <a:rPr lang="th-TH" sz="1600" spc="-4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ตั้งแต่ ๕๐.00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-79.99%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rgbClr val="C5C5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1600" spc="-4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จังหวัดมีการจัดกิจกรรม ใน 3 มิติ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ได้แก่ หลักศาสนา หลักปรัชญาของเศรษฐกิจพอเพียง และวิถีวัฒนธรรม เพิ่มเติมจากแผนส่งเสริมคุณธรรมที่กำหนดไว้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rgbClr val="D5D5FF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มีการจัดกิจกรรม ครบทั้ง 3 มิติ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rgbClr val="D5D5FF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4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การจัดกิจกรรม</a:t>
                      </a:r>
                      <a:r>
                        <a:rPr lang="th-TH" sz="1600" spc="-4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จำนวน ๒ มิติ 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rgbClr val="D5D5FF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800"/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จังหวัดมีองค์ความรู้ในการพัฒนาจังหวัดให้เป็นจังหวัดคุณธรรม 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มีวิทยากรถ่ายทอดความรู้ และมีความพร้อมในการเป็น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แหล่งเรียนรู้ของจังหวัดอื่นๆ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rgbClr val="BDBDFF">
                        <a:alpha val="6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7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spc="-1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มีองค์ความรู้ในการพัฒนาจังหวัดให้เป็นจังหวัดคุณธรรม </a:t>
                      </a:r>
                      <a:endParaRPr lang="en-US" sz="1600" spc="-10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 marL="85725" indent="-85725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มีแหล่งเรียนรู้ ผลิตสื่อเพื่อเผยแพร่ และมีช่องทางการประชาสัมพันธ์องค์ความรู้การดำเนินงานจังหวัดคุณธรรม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มีวิทยากรถ่ายทอดองค์ความรู้ ไปสู่จังหวัดอื่น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rgbClr val="BDBDFF">
                        <a:alpha val="6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มีองค์ความรู้ในการพัฒนาจังหวัดให้เป็นจังหวัดคุณธรรม 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มีแหล่งเรียนรู้ และผลิตสื่อเพื่อเผยแพร่ 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36195" marT="0" marB="0">
                    <a:solidFill>
                      <a:srgbClr val="BDBDFF">
                        <a:alpha val="6274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6237" r="44504" b="50000"/>
          <a:stretch/>
        </p:blipFill>
        <p:spPr>
          <a:xfrm>
            <a:off x="-36512" y="2604435"/>
            <a:ext cx="650868" cy="7594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060" y="2519778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6600CC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8</a:t>
            </a:r>
            <a:endParaRPr lang="th-TH" sz="3200" b="1" dirty="0">
              <a:solidFill>
                <a:srgbClr val="6600CC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6237" r="44504" b="50000"/>
          <a:stretch/>
        </p:blipFill>
        <p:spPr>
          <a:xfrm>
            <a:off x="-36512" y="3664519"/>
            <a:ext cx="650868" cy="7594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060" y="3579862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6600CC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9</a:t>
            </a:r>
            <a:endParaRPr lang="th-TH" sz="3200" b="1" dirty="0">
              <a:solidFill>
                <a:srgbClr val="6600CC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6237" r="44504" b="50000"/>
          <a:stretch/>
        </p:blipFill>
        <p:spPr>
          <a:xfrm>
            <a:off x="-26726" y="1812347"/>
            <a:ext cx="650868" cy="7594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846" y="1727690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rgbClr val="6600CC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7</a:t>
            </a:r>
            <a:endParaRPr lang="th-TH" sz="3200" b="1" dirty="0">
              <a:solidFill>
                <a:srgbClr val="6600CC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4260"/>
            <a:ext cx="936103" cy="901306"/>
          </a:xfrm>
          <a:prstGeom prst="rect">
            <a:avLst/>
          </a:prstGeom>
        </p:spPr>
      </p:pic>
      <p:cxnSp>
        <p:nvCxnSpPr>
          <p:cNvPr id="20" name="Straight Connector 17"/>
          <p:cNvCxnSpPr/>
          <p:nvPr/>
        </p:nvCxnSpPr>
        <p:spPr>
          <a:xfrm flipH="1" flipV="1">
            <a:off x="2771800" y="600275"/>
            <a:ext cx="6624738" cy="2726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" y="2547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ตัวชี้วัดและเกณฑ์การประเมิน </a:t>
            </a:r>
            <a:r>
              <a:rPr lang="th-TH" sz="4000" b="1" dirty="0">
                <a:solidFill>
                  <a:srgbClr val="6666FF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จังหวัดคุณธรรม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9592" y="556600"/>
            <a:ext cx="3024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๓ จังหวัดคุณธรรมต้นแบบ</a:t>
            </a:r>
            <a:endParaRPr lang="th-TH" sz="2400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3779912" y="578173"/>
            <a:ext cx="5256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ต้องมีจำนวนอำเภอที่ประเมินได้ในระดับ “คุณธรรมต้นแบบ” </a:t>
            </a:r>
          </a:p>
          <a:p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๓๐</a:t>
            </a:r>
            <a:r>
              <a:rPr lang="en-US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153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9" y="-740618"/>
            <a:ext cx="8716877" cy="6554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0"/>
          <a:stretch/>
        </p:blipFill>
        <p:spPr>
          <a:xfrm flipH="1">
            <a:off x="3491880" y="1063256"/>
            <a:ext cx="5256584" cy="4080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79" y="-20538"/>
            <a:ext cx="9080825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4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แนวทางการประเมิน </a:t>
            </a:r>
            <a:r>
              <a:rPr lang="th-TH" sz="3300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3300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 องค์กร อำเภอ และจังหวัดคุณธรรม”</a:t>
            </a:r>
          </a:p>
        </p:txBody>
      </p:sp>
      <p:cxnSp>
        <p:nvCxnSpPr>
          <p:cNvPr id="4" name="Straight Connector 17"/>
          <p:cNvCxnSpPr/>
          <p:nvPr/>
        </p:nvCxnSpPr>
        <p:spPr>
          <a:xfrm>
            <a:off x="-36512" y="627534"/>
            <a:ext cx="7704856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62365" y="1421944"/>
            <a:ext cx="45741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2000"/>
              </a:lnSpc>
            </a:pPr>
            <a:r>
              <a:rPr lang="th-TH" sz="1900" b="1" dirty="0">
                <a:solidFill>
                  <a:srgbClr val="0033CC"/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สำนักงานวัฒนธรรมจังหวัด </a:t>
            </a:r>
            <a:r>
              <a:rPr lang="th-TH" sz="19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ประชาสัมพันธ์และประสานชุมชน </a:t>
            </a:r>
            <a:r>
              <a:rPr lang="th-TH" sz="1900" b="1" spc="-6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องค์กร อำเภอ และหน่วยงานต่างๆ ในจังหวัดเข้าร่วมการประเมินตนเอง</a:t>
            </a:r>
            <a:r>
              <a:rPr lang="th-TH" sz="19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ตามเกณฑ์การประเมินคุณธรรม 3 ระดับ</a:t>
            </a:r>
          </a:p>
        </p:txBody>
      </p:sp>
      <p:grpSp>
        <p:nvGrpSpPr>
          <p:cNvPr id="5" name="กลุ่ม 4"/>
          <p:cNvGrpSpPr/>
          <p:nvPr/>
        </p:nvGrpSpPr>
        <p:grpSpPr>
          <a:xfrm>
            <a:off x="611560" y="648958"/>
            <a:ext cx="2448272" cy="1535449"/>
            <a:chOff x="467544" y="1544702"/>
            <a:chExt cx="2448272" cy="15354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06"/>
            <a:stretch/>
          </p:blipFill>
          <p:spPr>
            <a:xfrm>
              <a:off x="467544" y="1544702"/>
              <a:ext cx="2448272" cy="153544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71600" y="2039182"/>
              <a:ext cx="155569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>
                <a:lnSpc>
                  <a:spcPts val="2000"/>
                </a:lnSpc>
              </a:pPr>
              <a:r>
                <a:rPr lang="th-TH" b="1" dirty="0">
                  <a:solidFill>
                    <a:srgbClr val="FFFF00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ส่วนภูมิภาค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59832" y="2574072"/>
            <a:ext cx="403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2000"/>
              </a:lnSpc>
            </a:pPr>
            <a:r>
              <a:rPr lang="th-TH" sz="1900" b="1" dirty="0">
                <a:solidFill>
                  <a:srgbClr val="FF0000"/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ชุมชน องค์กร และอำเภอ </a:t>
            </a:r>
            <a:r>
              <a:rPr lang="th-TH" sz="19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ที่ประเมินตนเองเรียบร้อยแล้ว ส่งผลการประเมินให้สำนักงานวัฒนธรรมจังหวัด ในฐานะเลขานุการคณะอนุกรรมการส่งเสริมคุณธรรมระดับจังหวัด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9899" y="3685743"/>
            <a:ext cx="462860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2000"/>
              </a:lnSpc>
            </a:pPr>
            <a:r>
              <a:rPr lang="th-TH" sz="1900" b="1" dirty="0">
                <a:solidFill>
                  <a:srgbClr val="0033CC"/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คณะอนุกรรมการส่งเสริมคุณธรรมระดับจังหวัด </a:t>
            </a:r>
            <a:r>
              <a:rPr lang="th-TH" sz="19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ตรวจสอบข้อมูลและพิจารณาผลการประเมิน</a:t>
            </a:r>
            <a:r>
              <a:rPr lang="en-US" sz="19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9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แล้วส่งผลการประเมินให้กรมการศาสนา </a:t>
            </a:r>
            <a:br>
              <a:rPr lang="th-TH" sz="19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19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เพื่อนำเสนอคณะ</a:t>
            </a:r>
            <a:r>
              <a:rPr lang="th-TH" sz="1900" b="1" spc="-4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อนุกรรมการด้านการประเมินฯ และคณะกรรมการส่งเสริมคุณธรรมแห่งชาติ ให้ความเห็นชอบ ตามลำดับ</a:t>
            </a:r>
            <a:endParaRPr lang="th-TH" sz="1900" b="1" dirty="0"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19872" y="1491630"/>
            <a:ext cx="576064" cy="57606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52320" y="2643758"/>
            <a:ext cx="576064" cy="57606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19872" y="3939902"/>
            <a:ext cx="576064" cy="57606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1880" y="1488048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400" b="1" dirty="0">
                <a:latin typeface="TH SarabunIT๙" panose="020B0500040200020003" pitchFamily="34" charset="-34"/>
                <a:cs typeface="TH SarabunIT๙" pitchFamily="34" charset="-34"/>
              </a:rPr>
              <a:t>1</a:t>
            </a:r>
            <a:endParaRPr lang="th-TH" sz="4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4328" y="2643758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400" b="1" dirty="0">
                <a:latin typeface="TH SarabunIT๙" panose="020B0500040200020003" pitchFamily="34" charset="-34"/>
                <a:cs typeface="TH SarabunIT๙" pitchFamily="34" charset="-34"/>
              </a:rPr>
              <a:t>2</a:t>
            </a:r>
            <a:endParaRPr lang="th-TH" sz="4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1880" y="3939902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400" b="1" dirty="0">
                <a:latin typeface="TH SarabunIT๙" panose="020B0500040200020003" pitchFamily="34" charset="-34"/>
                <a:cs typeface="TH SarabunIT๙" pitchFamily="34" charset="-34"/>
              </a:rPr>
              <a:t>3</a:t>
            </a:r>
            <a:endParaRPr lang="th-TH" sz="4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008" y="2184407"/>
            <a:ext cx="2987824" cy="2846933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400" b="1" spc="-40" dirty="0">
                <a:solidFill>
                  <a:srgbClr val="008000"/>
                </a:solidFill>
                <a:effectLst>
                  <a:glow rad="63500">
                    <a:schemeClr val="bg1">
                      <a:alpha val="7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การประเมินจังหวัดคุณธรรม</a:t>
            </a:r>
          </a:p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th-TH" sz="1800" b="1" spc="-40" dirty="0" err="1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ศปท</a:t>
            </a:r>
            <a:r>
              <a:rPr lang="th-TH" sz="1800" b="1" spc="-4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.มท. ในฐานะฝ่ายเลขานุการฯ </a:t>
            </a:r>
          </a:p>
          <a:p>
            <a:pPr algn="ctr">
              <a:lnSpc>
                <a:spcPts val="2000"/>
              </a:lnSpc>
            </a:pPr>
            <a:r>
              <a:rPr lang="th-TH" sz="1800" b="1" spc="-4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ประสานให้จังหวัดประเมินตนเอง</a:t>
            </a:r>
          </a:p>
          <a:p>
            <a:pPr algn="ctr">
              <a:lnSpc>
                <a:spcPts val="2000"/>
              </a:lnSpc>
            </a:pPr>
            <a:r>
              <a:rPr lang="th-TH" sz="1800" b="1" spc="-4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ตามเกณฑ์การประเมินคุณธรรม  3 ระดับ และให้คณะอนุกรรมการส่งเสริมคุณธรรม มท. ตรวจสอบและพิจารณาผลการประเมิน</a:t>
            </a:r>
          </a:p>
          <a:p>
            <a:pPr algn="ctr">
              <a:lnSpc>
                <a:spcPts val="2000"/>
              </a:lnSpc>
            </a:pPr>
            <a:r>
              <a:rPr lang="th-TH" sz="1800" b="1" spc="-4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แล้วส่งผลให้กรมการศาสนาเพื่อนำเสนอคณะอนุกรรมการด้านการประเมินฯ และคณะกรรมการส่งเสริมคุณธรรมแห่งชาติ ให้ความเห็นชอบ ตามลำดับ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3928" y="627534"/>
            <a:ext cx="44644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การประเมินชุมชน องค์กร อำเภอคุณธรรม</a:t>
            </a:r>
          </a:p>
        </p:txBody>
      </p:sp>
    </p:spTree>
    <p:extLst>
      <p:ext uri="{BB962C8B-B14F-4D97-AF65-F5344CB8AC3E}">
        <p14:creationId xmlns:p14="http://schemas.microsoft.com/office/powerpoint/2010/main" val="241610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97981"/>
            <a:ext cx="8784975" cy="6554107"/>
          </a:xfrm>
          <a:prstGeom prst="rect">
            <a:avLst/>
          </a:prstGeom>
        </p:spPr>
      </p:pic>
      <p:cxnSp>
        <p:nvCxnSpPr>
          <p:cNvPr id="4" name="Straight Connector 17"/>
          <p:cNvCxnSpPr/>
          <p:nvPr/>
        </p:nvCxnSpPr>
        <p:spPr>
          <a:xfrm flipH="1">
            <a:off x="4139952" y="555526"/>
            <a:ext cx="4939856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00279"/>
            <a:ext cx="3440335" cy="11353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4168" y="788311"/>
            <a:ext cx="201622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2000"/>
              </a:lnSpc>
            </a:pPr>
            <a:r>
              <a:rPr lang="th-TH" b="1" dirty="0">
                <a:latin typeface="TH SarabunIT๙" panose="020B0500040200020003" pitchFamily="34" charset="-34"/>
                <a:cs typeface="TH SarabunIT๙" pitchFamily="34" charset="-34"/>
              </a:rPr>
              <a:t>ส่วนกลาง (กทม.)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740"/>
            <a:ext cx="4450656" cy="3957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699542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400" b="1" dirty="0">
                <a:latin typeface="TH SarabunIT๙" panose="020B0500040200020003" pitchFamily="34" charset="-34"/>
                <a:cs typeface="TH SarabunIT๙" pitchFamily="34" charset="-34"/>
              </a:rPr>
              <a:t>1</a:t>
            </a:r>
            <a:endParaRPr lang="th-TH" sz="4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4150" y="1852201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400" b="1" dirty="0">
                <a:latin typeface="TH SarabunIT๙" panose="020B0500040200020003" pitchFamily="34" charset="-34"/>
                <a:cs typeface="TH SarabunIT๙" pitchFamily="34" charset="-34"/>
              </a:rPr>
              <a:t>2</a:t>
            </a:r>
            <a:endParaRPr lang="th-TH" sz="4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9826" y="2987267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400" b="1" dirty="0">
                <a:latin typeface="TH SarabunIT๙" panose="020B0500040200020003" pitchFamily="34" charset="-34"/>
                <a:cs typeface="TH SarabunIT๙" pitchFamily="34" charset="-34"/>
              </a:rPr>
              <a:t>3</a:t>
            </a:r>
            <a:endParaRPr lang="th-TH" sz="4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6041" y="483518"/>
            <a:ext cx="30338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th-TH" sz="2400" b="1" dirty="0">
                <a:solidFill>
                  <a:srgbClr val="0033CC"/>
                </a:solidFill>
                <a:effectLst>
                  <a:glow rad="63500">
                    <a:schemeClr val="bg1">
                      <a:alpha val="7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กระทรวง</a:t>
            </a:r>
            <a:r>
              <a:rPr lang="th-TH" sz="2400" b="1" dirty="0">
                <a:solidFill>
                  <a:srgbClr val="0033CC"/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 </a:t>
            </a:r>
          </a:p>
          <a:p>
            <a:pPr algn="r">
              <a:lnSpc>
                <a:spcPts val="2000"/>
              </a:lnSpc>
            </a:pPr>
            <a:r>
              <a:rPr lang="th-TH" sz="1900" b="1" spc="-9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ประชาสัมพันธ์ให้องค์กรในสังกัดประเมิน</a:t>
            </a:r>
            <a:r>
              <a:rPr lang="th-TH" sz="19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ตนเอง</a:t>
            </a:r>
            <a:r>
              <a:rPr lang="th-TH" sz="1900" b="1" spc="-7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itchFamily="34" charset="-34"/>
                <a:cs typeface="TH SarabunIT๙" pitchFamily="34" charset="-34"/>
              </a:rPr>
              <a:t>ตามเกณฑ์การประเมินคุณธรรม 3 ระดับ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8783" y="1606416"/>
            <a:ext cx="35593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2000"/>
              </a:lnSpc>
            </a:pPr>
            <a:r>
              <a:rPr lang="th-TH" sz="1900" b="1" dirty="0" err="1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ศปท</a:t>
            </a:r>
            <a:r>
              <a:rPr lang="th-TH" sz="19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.รวบรวมให้คณะอนุกรรมการฯ ระดับกระทรวงตรวจสอบและพิจารณาผลการประเมิน</a:t>
            </a:r>
            <a:endParaRPr lang="th-TH" sz="1900" spc="-70" dirty="0"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2675323"/>
            <a:ext cx="2808312" cy="11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th-TH" sz="1900" b="1" spc="-100" dirty="0" err="1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ศปท</a:t>
            </a:r>
            <a:r>
              <a:rPr lang="th-TH" sz="1900" b="1" spc="-10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. ส่งผลการประเมินให้กรมการศาสนา</a:t>
            </a:r>
            <a:br>
              <a:rPr lang="th-TH" sz="1900" b="1" spc="-10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</a:br>
            <a:r>
              <a:rPr lang="th-TH" sz="1900" b="1" spc="-13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เพื่อนำเสนอคณะอนุกรรมการด้านการประเมินฯ </a:t>
            </a:r>
            <a:r>
              <a:rPr lang="th-TH" sz="1900" b="1" spc="-10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และคณะกรรมการส่งเสริมคุณธรรมแห่งชาติ ให้ความเห็นชอบ </a:t>
            </a:r>
            <a:r>
              <a:rPr lang="th-TH" sz="19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ตามลำดับ</a:t>
            </a:r>
            <a:endParaRPr lang="th-TH" sz="1900" spc="-40" dirty="0"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20072" y="1347614"/>
            <a:ext cx="3944416" cy="3411221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48064" y="1635646"/>
            <a:ext cx="4032448" cy="331236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0</a:t>
            </a:r>
          </a:p>
        </p:txBody>
      </p:sp>
      <p:sp>
        <p:nvSpPr>
          <p:cNvPr id="18" name="Oval 17"/>
          <p:cNvSpPr/>
          <p:nvPr/>
        </p:nvSpPr>
        <p:spPr>
          <a:xfrm>
            <a:off x="5004048" y="1275606"/>
            <a:ext cx="4104456" cy="341122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3611" y="1707654"/>
            <a:ext cx="3294853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200" b="1" spc="-40" dirty="0">
                <a:solidFill>
                  <a:srgbClr val="FF0066"/>
                </a:solidFill>
                <a:effectLst>
                  <a:glow rad="63500">
                    <a:schemeClr val="bg1">
                      <a:alpha val="7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การประเมินชุมชน</a:t>
            </a:r>
          </a:p>
          <a:p>
            <a:pPr algn="ctr">
              <a:lnSpc>
                <a:spcPts val="2000"/>
              </a:lnSpc>
            </a:pPr>
            <a:r>
              <a:rPr lang="th-TH" sz="2200" b="1" spc="-40" dirty="0">
                <a:solidFill>
                  <a:srgbClr val="FF0066"/>
                </a:solidFill>
                <a:effectLst>
                  <a:glow rad="63500">
                    <a:schemeClr val="bg1">
                      <a:alpha val="7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และหน่วยงานในสังกัด กทม.</a:t>
            </a:r>
          </a:p>
          <a:p>
            <a:pPr algn="ctr">
              <a:lnSpc>
                <a:spcPts val="2000"/>
              </a:lnSpc>
            </a:pPr>
            <a:r>
              <a:rPr lang="th-TH" sz="2000" b="1" spc="-40" dirty="0">
                <a:effectLst>
                  <a:glow rad="63500">
                    <a:schemeClr val="bg1">
                      <a:alpha val="7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กทม. ประชาสัมพันธ์และประสานให้ชุมชนและหน่วยงานในสังกัดประเมินตนเอง ตามเกณฑ์การประเมินคุณธรรม 3 ระดับ </a:t>
            </a:r>
          </a:p>
          <a:p>
            <a:pPr algn="ctr">
              <a:lnSpc>
                <a:spcPts val="2000"/>
              </a:lnSpc>
            </a:pPr>
            <a:r>
              <a:rPr lang="th-TH" sz="2000" b="1" spc="-40" dirty="0">
                <a:effectLst>
                  <a:glow rad="63500">
                    <a:schemeClr val="bg1">
                      <a:alpha val="7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และให้คณะอนุกรรมการส่งเสริมคุณธรรม กทม. ตรวจสอบและพิจารณาผลการประเมิน</a:t>
            </a:r>
          </a:p>
          <a:p>
            <a:pPr algn="ctr">
              <a:lnSpc>
                <a:spcPts val="2000"/>
              </a:lnSpc>
            </a:pPr>
            <a:r>
              <a:rPr lang="th-TH" sz="2000" b="1" spc="-40" dirty="0">
                <a:effectLst>
                  <a:glow rad="63500">
                    <a:schemeClr val="bg1">
                      <a:alpha val="7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แล้วส่งผลให้กรมการศาสนา</a:t>
            </a:r>
          </a:p>
          <a:p>
            <a:pPr algn="ctr">
              <a:lnSpc>
                <a:spcPts val="2000"/>
              </a:lnSpc>
            </a:pPr>
            <a:r>
              <a:rPr lang="th-TH" sz="2000" b="1" spc="-40" dirty="0">
                <a:effectLst>
                  <a:glow rad="63500">
                    <a:schemeClr val="bg1">
                      <a:alpha val="7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เพื่อเสนอคณะอนุกรรมการด้านการประเมินฯ และคณะกรรมการส่งเสริมคุณธรรมแห่งชาติ </a:t>
            </a:r>
          </a:p>
          <a:p>
            <a:pPr algn="ctr">
              <a:lnSpc>
                <a:spcPts val="2000"/>
              </a:lnSpc>
            </a:pPr>
            <a:r>
              <a:rPr lang="th-TH" sz="2000" b="1" spc="-40" dirty="0">
                <a:effectLst>
                  <a:glow rad="63500">
                    <a:schemeClr val="bg1">
                      <a:alpha val="7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ให้ความเห็นชอบ ตามลำดับ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-60027"/>
            <a:ext cx="91163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4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แนวทางการประเมิน </a:t>
            </a:r>
            <a:r>
              <a:rPr lang="th-TH" sz="3300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3300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 องค์กร อำเภอ และจังหวัดคุณธรรม”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239" y="3901767"/>
            <a:ext cx="5256583" cy="11182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thaiDist">
              <a:lnSpc>
                <a:spcPts val="2000"/>
              </a:lnSpc>
            </a:pPr>
            <a:r>
              <a:rPr lang="th-TH" sz="2400" b="1" spc="-100" dirty="0">
                <a:solidFill>
                  <a:srgbClr val="0000CC"/>
                </a:solidFill>
                <a:effectLst>
                  <a:glow rad="63500">
                    <a:schemeClr val="bg1">
                      <a:alpha val="7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องค์กรอิสระภาครัฐและเอกชน </a:t>
            </a:r>
          </a:p>
          <a:p>
            <a:pPr algn="thaiDist">
              <a:lnSpc>
                <a:spcPts val="2000"/>
              </a:lnSpc>
            </a:pPr>
            <a:r>
              <a:rPr lang="th-TH" sz="1800" b="1" spc="-6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ประเมินตนเองตามเกณฑ์การประเมินคุณธรรม ๓ ระดับ แล้วส่งผลการประเมิน</a:t>
            </a:r>
            <a:br>
              <a:rPr lang="th-TH" sz="1800" b="1" spc="-6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</a:br>
            <a:r>
              <a:rPr lang="th-TH" sz="1800" b="1" spc="-100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พร้อมหลักฐานให้กรมการศาสนา เพื่อนำเสนอคณะอนุกรรมการด้านการประเมินฯ พิจารณา </a:t>
            </a:r>
            <a:r>
              <a:rPr lang="th-TH" sz="1800" b="1" dirty="0"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และคณะกรรมการส่งเสริมคุณธรรมแห่งชาติให้ความเห็นชอบ ตามลำดับ</a:t>
            </a:r>
            <a:endParaRPr lang="th-TH" sz="1800" dirty="0"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07503" y="3867894"/>
            <a:ext cx="5208775" cy="11182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308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8" y="-596602"/>
            <a:ext cx="8436831" cy="6554107"/>
          </a:xfrm>
          <a:prstGeom prst="rect">
            <a:avLst/>
          </a:prstGeom>
        </p:spPr>
      </p:pic>
      <p:pic>
        <p:nvPicPr>
          <p:cNvPr id="3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" y="843558"/>
            <a:ext cx="3099583" cy="1135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79" y="51470"/>
            <a:ext cx="911632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th-TH" sz="34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แนวทางการประกาศยกย่อง</a:t>
            </a:r>
            <a:r>
              <a:rPr lang="th-TH" sz="3300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“</a:t>
            </a:r>
            <a:r>
              <a:rPr lang="th-TH" sz="3300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 องค์กร อำเภอ และจังหวัดคุณธรรม”</a:t>
            </a:r>
          </a:p>
        </p:txBody>
      </p:sp>
      <p:cxnSp>
        <p:nvCxnSpPr>
          <p:cNvPr id="4" name="Straight Connector 17"/>
          <p:cNvCxnSpPr/>
          <p:nvPr/>
        </p:nvCxnSpPr>
        <p:spPr>
          <a:xfrm>
            <a:off x="-252536" y="627534"/>
            <a:ext cx="864096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23094" y="1035489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ส่วนภูมิภาค</a:t>
            </a:r>
          </a:p>
        </p:txBody>
      </p:sp>
      <p:grpSp>
        <p:nvGrpSpPr>
          <p:cNvPr id="16" name="กลุ่ม 15"/>
          <p:cNvGrpSpPr/>
          <p:nvPr/>
        </p:nvGrpSpPr>
        <p:grpSpPr>
          <a:xfrm>
            <a:off x="303309" y="2203001"/>
            <a:ext cx="4268691" cy="2384974"/>
            <a:chOff x="5058448" y="2739015"/>
            <a:chExt cx="4268691" cy="2141558"/>
          </a:xfrm>
        </p:grpSpPr>
        <p:sp>
          <p:nvSpPr>
            <p:cNvPr id="17" name="สี่เหลี่ยมผืนผ้ามุมมน 16"/>
            <p:cNvSpPr/>
            <p:nvPr/>
          </p:nvSpPr>
          <p:spPr>
            <a:xfrm>
              <a:off x="5058448" y="3113231"/>
              <a:ext cx="4124675" cy="176734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2506" y="3231157"/>
              <a:ext cx="4234633" cy="1575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ได้รับประกาศนียบัตรจาก</a:t>
              </a:r>
            </a:p>
            <a:p>
              <a:pPr algn="ctr"/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ประธานอนุกรรมการ</a:t>
              </a:r>
            </a:p>
            <a:p>
              <a:pPr algn="ctr"/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ส่งเสริมคุณธรรมระดับจังหวัด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 สำนักงานวัฒนธรรมจังหวัดดำเนินการ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56179" y="2739015"/>
              <a:ext cx="2779838" cy="52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 องค์กร อำเภอ</a:t>
              </a:r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4655997" y="1205338"/>
            <a:ext cx="4092467" cy="2670937"/>
            <a:chOff x="236062" y="3054536"/>
            <a:chExt cx="4092467" cy="2421828"/>
          </a:xfrm>
        </p:grpSpPr>
        <p:sp>
          <p:nvSpPr>
            <p:cNvPr id="22" name="สี่เหลี่ยมผืนผ้ามุมมน 21"/>
            <p:cNvSpPr/>
            <p:nvPr/>
          </p:nvSpPr>
          <p:spPr>
            <a:xfrm>
              <a:off x="236062" y="3460220"/>
              <a:ext cx="4092467" cy="2016144"/>
            </a:xfrm>
            <a:prstGeom prst="roundRect">
              <a:avLst/>
            </a:prstGeom>
            <a:solidFill>
              <a:srgbClr val="50AFB4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2480" y="3582893"/>
              <a:ext cx="3984042" cy="186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ได้รับประกาศนียบัตรจาก</a:t>
              </a:r>
            </a:p>
            <a:p>
              <a:pPr algn="ctr"/>
              <a:r>
                <a:rPr lang="th-TH" b="1" dirty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ประธานอนุกรรมการส่งเสริมคุณธรรม</a:t>
              </a:r>
            </a:p>
            <a:p>
              <a:pPr algn="ctr"/>
              <a:r>
                <a:rPr lang="th-TH" b="1" dirty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กระทรวงมหาดไทย </a:t>
              </a:r>
            </a:p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 ศูนย์ปฏิบัติการต่อต้านการทุจริต กระทรวงมหาดไทย (</a:t>
              </a:r>
              <a:r>
                <a:rPr lang="th-TH" sz="2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ศปท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.มท.) ดำเนินการ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4114" y="3054536"/>
              <a:ext cx="1368152" cy="586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72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1873865" y="2465622"/>
            <a:ext cx="1936651" cy="137599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197357" y="344488"/>
            <a:ext cx="8702209" cy="646112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512" y="406400"/>
            <a:ext cx="874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/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“แผนแม่บทส่งเสริมคุณธรรมแห่งชาติ ฉบับที่ 1 (พ.ศ. 2559 – 2564)”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35696" y="2787774"/>
            <a:ext cx="2033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สังคมคุณธรรม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3810516" y="2003660"/>
            <a:ext cx="4937949" cy="2247900"/>
            <a:chOff x="3306804" y="1980034"/>
            <a:chExt cx="4937949" cy="2247900"/>
          </a:xfrm>
        </p:grpSpPr>
        <p:cxnSp>
          <p:nvCxnSpPr>
            <p:cNvPr id="16" name="Straight Connector 15"/>
            <p:cNvCxnSpPr>
              <a:stCxn id="5" idx="6"/>
            </p:cNvCxnSpPr>
            <p:nvPr/>
          </p:nvCxnSpPr>
          <p:spPr>
            <a:xfrm>
              <a:off x="3306804" y="3129996"/>
              <a:ext cx="1974809" cy="256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5281613" y="2238796"/>
              <a:ext cx="11112" cy="175736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81613" y="2267371"/>
              <a:ext cx="358775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281613" y="2843634"/>
              <a:ext cx="358775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5651500" y="1980034"/>
              <a:ext cx="1501775" cy="46196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r>
                <a:rPr lang="th-TH" sz="2400" b="1" dirty="0">
                  <a:latin typeface="TH SarabunIT๙" panose="020B0500040200020003" pitchFamily="34" charset="-34"/>
                  <a:cs typeface="TH SarabunIT๙" pitchFamily="34" charset="-34"/>
                </a:rPr>
                <a:t>คนมีคุณธรรม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292725" y="3419896"/>
              <a:ext cx="358775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292725" y="3996159"/>
              <a:ext cx="358775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640388" y="2583284"/>
              <a:ext cx="1873250" cy="46196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algn="ctr"/>
              <a:r>
                <a:rPr lang="th-TH" sz="2400" b="1">
                  <a:latin typeface="TH SarabunIT๙" panose="020B0500040200020003" pitchFamily="34" charset="-34"/>
                  <a:cs typeface="TH SarabunIT๙" pitchFamily="34" charset="-34"/>
                </a:rPr>
                <a:t>ครอบครัวมีคุณธรรม</a:t>
              </a: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5651501" y="3765971"/>
              <a:ext cx="2593252" cy="4619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r>
                <a:rPr lang="th-TH" sz="2400" b="1">
                  <a:latin typeface="TH SarabunIT๙" panose="020B0500040200020003" pitchFamily="34" charset="-34"/>
                  <a:cs typeface="TH SarabunIT๙" pitchFamily="34" charset="-34"/>
                </a:rPr>
                <a:t>องค์กร/หน่วยงานมีคุณธรรม</a:t>
              </a: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5651501" y="3189709"/>
              <a:ext cx="2180714" cy="46196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r>
                <a:rPr lang="th-TH" sz="2400" b="1">
                  <a:latin typeface="TH SarabunIT๙" panose="020B0500040200020003" pitchFamily="34" charset="-34"/>
                  <a:cs typeface="TH SarabunIT๙" pitchFamily="34" charset="-34"/>
                </a:rPr>
                <a:t>ชุมชนมีคุณธรรม</a:t>
              </a: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494706" y="1868346"/>
            <a:ext cx="1943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/>
            <a:r>
              <a:rPr lang="th-TH" sz="2400" b="1" i="1" dirty="0">
                <a:solidFill>
                  <a:srgbClr val="008000"/>
                </a:solidFill>
                <a:latin typeface="TH SarabunIT๙" panose="020B0500040200020003" pitchFamily="34" charset="-34"/>
                <a:cs typeface="TH SarabunIT๙" pitchFamily="34" charset="-34"/>
              </a:rPr>
              <a:t>หลักธรรมทางศาสนา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901619" y="1347614"/>
            <a:ext cx="3157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/>
            <a:r>
              <a:rPr lang="th-TH" sz="2400" b="1" i="1" dirty="0">
                <a:solidFill>
                  <a:srgbClr val="008000"/>
                </a:solidFill>
                <a:latin typeface="TH SarabunIT๙" panose="020B0500040200020003" pitchFamily="34" charset="-34"/>
                <a:cs typeface="TH SarabunIT๙" pitchFamily="34" charset="-34"/>
              </a:rPr>
              <a:t>หลักปรัชญาของเศรษฐกิจพอเพียง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60971" y="2083894"/>
            <a:ext cx="2142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/>
            <a:r>
              <a:rPr lang="th-TH" sz="2400" b="1" i="1" dirty="0">
                <a:solidFill>
                  <a:srgbClr val="008000"/>
                </a:solidFill>
                <a:latin typeface="TH SarabunIT๙" panose="020B0500040200020003" pitchFamily="34" charset="-34"/>
                <a:cs typeface="TH SarabunIT๙" pitchFamily="34" charset="-34"/>
              </a:rPr>
              <a:t>วิถีวัฒนธรรมที่ดีงาม</a:t>
            </a:r>
          </a:p>
        </p:txBody>
      </p:sp>
      <p:pic>
        <p:nvPicPr>
          <p:cNvPr id="36" name="Picture 37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84" y="2873409"/>
            <a:ext cx="1313731" cy="1141814"/>
          </a:xfrm>
          <a:prstGeom prst="rect">
            <a:avLst/>
          </a:prstGeom>
        </p:spPr>
      </p:pic>
      <p:grpSp>
        <p:nvGrpSpPr>
          <p:cNvPr id="25" name="กลุ่ม 24"/>
          <p:cNvGrpSpPr/>
          <p:nvPr/>
        </p:nvGrpSpPr>
        <p:grpSpPr>
          <a:xfrm>
            <a:off x="197357" y="3128300"/>
            <a:ext cx="4176711" cy="1243650"/>
            <a:chOff x="6907708" y="7845041"/>
            <a:chExt cx="5530136" cy="1766214"/>
          </a:xfrm>
        </p:grpSpPr>
        <p:pic>
          <p:nvPicPr>
            <p:cNvPr id="26" name="Picture 16" descr="https://static.thenounproject.com/png/1764325-2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495" y="7845041"/>
              <a:ext cx="1766212" cy="1766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8" descr="https://static.thenounproject.com/png/91138-2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708" y="8356326"/>
              <a:ext cx="1134847" cy="1134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0" descr="https://static.thenounproject.com/png/1818952-2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0284" y="8487586"/>
              <a:ext cx="1123669" cy="1123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2" descr="https://static.thenounproject.com/png/2364-20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4763" y="8563536"/>
              <a:ext cx="875475" cy="87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4" descr="https://static.thenounproject.com/png/3088289-20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843" y="8555069"/>
              <a:ext cx="914763" cy="91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6" descr="https://static.thenounproject.com/png/2122755-20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5344" y="8476823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3567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8" y="-597981"/>
            <a:ext cx="8436831" cy="6554107"/>
          </a:xfrm>
          <a:prstGeom prst="rect">
            <a:avLst/>
          </a:prstGeom>
        </p:spPr>
      </p:pic>
      <p:pic>
        <p:nvPicPr>
          <p:cNvPr id="3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59" y="572287"/>
            <a:ext cx="3099583" cy="1135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79" y="51470"/>
            <a:ext cx="911632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th-TH" sz="34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แนวทางการประกาศยกย่อง</a:t>
            </a:r>
            <a:r>
              <a:rPr lang="th-TH" sz="3300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“</a:t>
            </a:r>
            <a:r>
              <a:rPr lang="th-TH" sz="3300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 องค์กร อำเภอ และจังหวัดคุณธรรม”</a:t>
            </a:r>
          </a:p>
        </p:txBody>
      </p:sp>
      <p:cxnSp>
        <p:nvCxnSpPr>
          <p:cNvPr id="4" name="Straight Connector 17"/>
          <p:cNvCxnSpPr/>
          <p:nvPr/>
        </p:nvCxnSpPr>
        <p:spPr>
          <a:xfrm>
            <a:off x="-252536" y="627534"/>
            <a:ext cx="864096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มุมมน 22"/>
          <p:cNvSpPr/>
          <p:nvPr/>
        </p:nvSpPr>
        <p:spPr>
          <a:xfrm>
            <a:off x="4211960" y="3213145"/>
            <a:ext cx="4716090" cy="159085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000" dirty="0"/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323528" y="2771894"/>
            <a:ext cx="3558588" cy="1523782"/>
          </a:xfrm>
          <a:prstGeom prst="roundRect">
            <a:avLst/>
          </a:prstGeom>
          <a:solidFill>
            <a:srgbClr val="50AFB4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/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2757555" y="1635646"/>
            <a:ext cx="6278951" cy="7618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/>
          </a:p>
        </p:txBody>
      </p:sp>
      <p:sp>
        <p:nvSpPr>
          <p:cNvPr id="27" name="TextBox 26"/>
          <p:cNvSpPr txBox="1"/>
          <p:nvPr/>
        </p:nvSpPr>
        <p:spPr>
          <a:xfrm>
            <a:off x="777012" y="762839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ส่วนกลาง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57555" y="1635646"/>
            <a:ext cx="6269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ได้รับประกาศนียบัตรจาก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ประธานอนุกรรมการส่งเสริมคุณธรรมระดับกระทรวง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ศปท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หรือหน่วยงานที่รับผิดชอบแต่ละกระทรวง ดำเนินการ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654" y="2853392"/>
            <a:ext cx="3500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ได้รับประกาศนียบัตรจาก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ประธานอนุกรรมการส่งเสริมคุณธรรม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กรุงเทพมหานคร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สำนักวัฒนธรรม กีฬา 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และการท่องเที่ยว กทม. ดำเนินการ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45617" y="3292117"/>
            <a:ext cx="4582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ได้รับประกาศนียบัตรจาก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ประธานอนุกรรมการด้านการประเมินชุมชน องค์กร อำเภอ และจังหวัดคุณธรรม 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กรมการศาสนา ดำเนินการ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7740" y="2436614"/>
            <a:ext cx="309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 และองค์กรสังกัด กทม.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73463" y="2877413"/>
            <a:ext cx="329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องค์กรอิสระภาครัฐและองค์กรเอกชน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91561" y="1256442"/>
            <a:ext cx="234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องค์กรสังกัดกระทรวง</a:t>
            </a:r>
          </a:p>
        </p:txBody>
      </p:sp>
    </p:spTree>
    <p:extLst>
      <p:ext uri="{BB962C8B-B14F-4D97-AF65-F5344CB8AC3E}">
        <p14:creationId xmlns:p14="http://schemas.microsoft.com/office/powerpoint/2010/main" val="1619308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2" y="-273256"/>
            <a:ext cx="8436831" cy="6554107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17988" y="267494"/>
            <a:ext cx="8358467" cy="103279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th-T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การคัดเลือกชุมชน องค์กร อำเภอ และจังหวัดคุณธรรม</a:t>
            </a:r>
            <a:r>
              <a:rPr lang="th-TH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ต้นแบบโดดเด่น</a:t>
            </a:r>
            <a:endParaRPr lang="th-TH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ประจำปีงบประมาณ พ.ศ.๒๕๖๔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755576" y="1864963"/>
            <a:ext cx="3345216" cy="523220"/>
            <a:chOff x="385962" y="1918960"/>
            <a:chExt cx="3359125" cy="697626"/>
          </a:xfrm>
        </p:grpSpPr>
        <p:sp>
          <p:nvSpPr>
            <p:cNvPr id="3" name="สี่เหลี่ยมผืนผ้ามุมมน 2"/>
            <p:cNvSpPr/>
            <p:nvPr/>
          </p:nvSpPr>
          <p:spPr>
            <a:xfrm>
              <a:off x="385962" y="1918960"/>
              <a:ext cx="3359125" cy="637957"/>
            </a:xfrm>
            <a:prstGeom prst="roundRect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489067" y="1918960"/>
              <a:ext cx="3206781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ชุมชนคุณธรรม</a:t>
              </a:r>
              <a:r>
                <a:rPr lang="th-TH" sz="27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ต้นแบบโดดเด่น </a:t>
              </a:r>
              <a:endParaRPr lang="en-US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4" name="สี่เหลี่ยมผืนผ้า 3"/>
          <p:cNvSpPr/>
          <p:nvPr/>
        </p:nvSpPr>
        <p:spPr>
          <a:xfrm>
            <a:off x="4416251" y="3133853"/>
            <a:ext cx="4405181" cy="1617570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th-TH" sz="2000" b="1" dirty="0">
                <a:solidFill>
                  <a:srgbClr val="006666"/>
                </a:solidFill>
                <a:latin typeface="TH SarabunIT๙" pitchFamily="34" charset="-34"/>
                <a:cs typeface="TH SarabunIT๙" pitchFamily="34" charset="-34"/>
              </a:rPr>
              <a:t>ให้คณะอนุกรรมการส่งเสริมคุณธรรมระดับจังหวัด </a:t>
            </a:r>
            <a:r>
              <a:rPr lang="th-TH" sz="1900" b="1" dirty="0">
                <a:solidFill>
                  <a:srgbClr val="006666"/>
                </a:solidFill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sz="2000" b="1" dirty="0">
                <a:solidFill>
                  <a:srgbClr val="006666"/>
                </a:solidFill>
                <a:latin typeface="TH SarabunIT๙" pitchFamily="34" charset="-34"/>
                <a:cs typeface="TH SarabunIT๙" pitchFamily="34" charset="-34"/>
              </a:rPr>
              <a:t>คณะอนุกรรมการส่งเสริมคุณธรรมกรุงเทพมหานคร </a:t>
            </a:r>
          </a:p>
          <a:p>
            <a:r>
              <a:rPr lang="th-TH" sz="2000" b="1" dirty="0">
                <a:solidFill>
                  <a:srgbClr val="006666"/>
                </a:solidFill>
                <a:latin typeface="TH SarabunIT๙" pitchFamily="34" charset="-34"/>
                <a:cs typeface="TH SarabunIT๙" pitchFamily="34" charset="-34"/>
              </a:rPr>
              <a:t>คัดเลือก</a:t>
            </a:r>
            <a:r>
              <a:rPr lang="th-TH" sz="2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ชุมชนคุณธรรมต้นแบบ (ระดับที่ </a:t>
            </a:r>
            <a:r>
              <a:rPr lang="en-US" sz="2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3) </a:t>
            </a:r>
            <a:endParaRPr lang="th-TH" sz="2000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ที่มีความโดดเด่น จังหวัดละ </a:t>
            </a:r>
            <a:r>
              <a:rPr lang="en-US" sz="2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1 </a:t>
            </a:r>
            <a:r>
              <a:rPr lang="th-TH" sz="2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ชุมชน </a:t>
            </a:r>
            <a:r>
              <a:rPr lang="th-TH" sz="2000" b="1" dirty="0">
                <a:solidFill>
                  <a:srgbClr val="006666"/>
                </a:solidFill>
                <a:latin typeface="TH SarabunIT๙" pitchFamily="34" charset="-34"/>
                <a:cs typeface="TH SarabunIT๙" pitchFamily="34" charset="-34"/>
              </a:rPr>
              <a:t>โดย</a:t>
            </a:r>
            <a:r>
              <a:rPr lang="th-TH" sz="20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ใช้เกณฑ์</a:t>
            </a:r>
          </a:p>
          <a:p>
            <a:r>
              <a:rPr lang="th-TH" sz="20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การคัดเลือกชุมชนคุณธรรมต้นแบบโดดเด่น </a:t>
            </a:r>
            <a:r>
              <a:rPr lang="th-TH" sz="17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(70 คะแนน)</a:t>
            </a:r>
          </a:p>
        </p:txBody>
      </p:sp>
      <p:sp>
        <p:nvSpPr>
          <p:cNvPr id="9" name="คำบรรยายภาพแบบเส้น 2 (แถบเน้น) 8"/>
          <p:cNvSpPr/>
          <p:nvPr/>
        </p:nvSpPr>
        <p:spPr>
          <a:xfrm>
            <a:off x="4718003" y="3003798"/>
            <a:ext cx="3742430" cy="1747624"/>
          </a:xfrm>
          <a:prstGeom prst="accentCallout2">
            <a:avLst>
              <a:gd name="adj1" fmla="val 51512"/>
              <a:gd name="adj2" fmla="val -8333"/>
              <a:gd name="adj3" fmla="val 50176"/>
              <a:gd name="adj4" fmla="val -28217"/>
              <a:gd name="adj5" fmla="val -31296"/>
              <a:gd name="adj6" fmla="val -538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th-TH"/>
          </a:p>
        </p:txBody>
      </p:sp>
      <p:grpSp>
        <p:nvGrpSpPr>
          <p:cNvPr id="28" name="Group 58"/>
          <p:cNvGrpSpPr/>
          <p:nvPr/>
        </p:nvGrpSpPr>
        <p:grpSpPr>
          <a:xfrm rot="20432278">
            <a:off x="1356923" y="2801785"/>
            <a:ext cx="1292298" cy="1834450"/>
            <a:chOff x="305991" y="1858335"/>
            <a:chExt cx="794968" cy="1463880"/>
          </a:xfrm>
        </p:grpSpPr>
        <p:pic>
          <p:nvPicPr>
            <p:cNvPr id="29" name="Picture 4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thailand-map-136007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967">
              <a:off x="305991" y="1858335"/>
              <a:ext cx="794968" cy="146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pointer_compass-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7" y="2155500"/>
              <a:ext cx="374386" cy="374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กลุ่ม 49"/>
          <p:cNvGrpSpPr/>
          <p:nvPr/>
        </p:nvGrpSpPr>
        <p:grpSpPr>
          <a:xfrm>
            <a:off x="5436096" y="1848253"/>
            <a:ext cx="2081585" cy="1155545"/>
            <a:chOff x="6042886" y="1293590"/>
            <a:chExt cx="2255050" cy="1540727"/>
          </a:xfrm>
        </p:grpSpPr>
        <p:sp>
          <p:nvSpPr>
            <p:cNvPr id="48" name="Oval 53"/>
            <p:cNvSpPr/>
            <p:nvPr/>
          </p:nvSpPr>
          <p:spPr>
            <a:xfrm flipH="1">
              <a:off x="6316218" y="1412263"/>
              <a:ext cx="1764238" cy="142205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5" name="Picture 6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_makinglifeeasi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42886" y="1293590"/>
              <a:ext cx="2255050" cy="111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3707904" y="825555"/>
            <a:ext cx="4879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เพื่อรับโล่รางวัล</a:t>
            </a:r>
          </a:p>
          <a:p>
            <a:r>
              <a:rPr lang="th-TH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จากประธานกรรมการส่งเสริมคุณธรรมแห่งชาติ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3769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8" y="-596602"/>
            <a:ext cx="8436831" cy="6554107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311160" y="195486"/>
            <a:ext cx="3197337" cy="478468"/>
          </a:xfrm>
          <a:prstGeom prst="round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54545" y="238512"/>
            <a:ext cx="3222314" cy="509574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องค์กรคุณธรรม</a:t>
            </a:r>
            <a:r>
              <a:rPr lang="th-TH" sz="2700" b="1" dirty="0">
                <a:latin typeface="TH SarabunIT๙" pitchFamily="34" charset="-34"/>
                <a:cs typeface="TH SarabunIT๙" pitchFamily="34" charset="-34"/>
              </a:rPr>
              <a:t>ต้นแบบโดดเด่น 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08114" y="195486"/>
            <a:ext cx="4424326" cy="130979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th-TH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องค์กรที่ตั้งอยู่ในส่วนภูมิภาค</a:t>
            </a: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ให้คณะอนุกรรมการส่งเสริมคุณธรรมระดับจังหวัด </a:t>
            </a: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คัดเลือก</a:t>
            </a:r>
            <a:r>
              <a:rPr lang="th-TH" sz="2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องค์กรคุณธรรมต้นแบบ (ระดับที่ 3) ที่มีความโดดเด่น </a:t>
            </a:r>
          </a:p>
          <a:p>
            <a:r>
              <a:rPr lang="th-TH" sz="2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จังหวัดละ 1 องค์กร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27584" y="1491630"/>
            <a:ext cx="7181164" cy="353091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spcBef>
                <a:spcPts val="1023"/>
              </a:spcBef>
            </a:pP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	- </a:t>
            </a:r>
            <a:r>
              <a:rPr lang="th-TH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กระทรวง</a:t>
            </a: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 ให้คณะอนุกรรมการส่งเสริมคุณธรรมระดับกระทรวงแต่ละกระทรวง</a:t>
            </a:r>
          </a:p>
          <a:p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คัดเลือก</a:t>
            </a:r>
            <a:r>
              <a:rPr lang="th-TH" sz="1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องค์กรคุณธรรมต้นแบบ (ระดับที่ 3) จากองค์กรระดับกรมหรือเทียบเท่าที่มีความโดดเด่น</a:t>
            </a: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r>
              <a:rPr lang="th-TH" sz="1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กระทรวงละ 1 องค์กร </a:t>
            </a: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โดยองค์กรที่ได้รับคัดเลือกจะต้องมีองค์กรในสังกัดที่ประเมินได้ในระดับ </a:t>
            </a:r>
          </a:p>
          <a:p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“คุณธรรมต้นแบบ” จำนวนไม่น้อยกว่า ๖๐</a:t>
            </a:r>
            <a:r>
              <a:rPr lang="en-US" sz="1800" b="1" dirty="0">
                <a:latin typeface="TH SarabunIT๙" pitchFamily="34" charset="-34"/>
                <a:cs typeface="TH SarabunIT๙" pitchFamily="34" charset="-34"/>
              </a:rPr>
              <a:t>%</a:t>
            </a:r>
          </a:p>
          <a:p>
            <a:pPr>
              <a:spcBef>
                <a:spcPts val="511"/>
              </a:spcBef>
            </a:pP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	- </a:t>
            </a:r>
            <a:r>
              <a:rPr lang="th-TH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กรุงเทพมหานคร</a:t>
            </a: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 ให้คณะอนุกรรมการส่งเสริมคุณธรรมกรุงเทพมหานคร</a:t>
            </a:r>
          </a:p>
          <a:p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คัดเลือก</a:t>
            </a:r>
            <a:r>
              <a:rPr lang="th-TH" sz="1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องค์กรคุณธรรมต้นแบบ (ระดับที่ 3) จากองค์กรในสังกัดกรุงเทพมหานคร </a:t>
            </a:r>
          </a:p>
          <a:p>
            <a:r>
              <a:rPr lang="th-TH" sz="1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(ที่มีผู้บริหารระดับอำนวยการสูงขึ้นไปหรือเทียบเท่า) ที่มีความโดดเด่น จำนวน 1 องค์กร </a:t>
            </a:r>
          </a:p>
          <a:p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โดยองค์กรที่ได้รับคัดเลือกจะต้องมีองค์กรในสังกัดที่ประเมินได้ในระดับ “คุณธรรมต้นแบบ” </a:t>
            </a:r>
          </a:p>
          <a:p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จำนวนไม่น้อยกว่า ๖๐</a:t>
            </a:r>
            <a:r>
              <a:rPr lang="en-US" sz="1800" b="1" dirty="0">
                <a:latin typeface="TH SarabunIT๙" pitchFamily="34" charset="-34"/>
                <a:cs typeface="TH SarabunIT๙" pitchFamily="34" charset="-34"/>
              </a:rPr>
              <a:t>%</a:t>
            </a:r>
          </a:p>
          <a:p>
            <a:pPr>
              <a:spcBef>
                <a:spcPts val="511"/>
              </a:spcBef>
            </a:pP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	- </a:t>
            </a:r>
            <a:r>
              <a:rPr lang="th-TH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องค์กรอิสระ องค์กรภาคธุรกิจ องค์กรภาคเอกชน สมาคม </a:t>
            </a: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ฯลฯ ในพื้นที่กรุงเทพมหานคร </a:t>
            </a:r>
          </a:p>
          <a:p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ให้คณะอนุกรรมการด้านการประเมินชุมชน องค์กร อำเภอ และจังหวัดคุณธรรม </a:t>
            </a:r>
            <a:r>
              <a:rPr lang="th-TH" sz="1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คัดเลือกองค์กรคุณธรรมต้นแบบ (ระดับที่ 3) ที่มีความโดดเด่น</a:t>
            </a: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จำนวน 1 องค์กร</a:t>
            </a:r>
            <a:endParaRPr lang="en-US" sz="1800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059582"/>
            <a:ext cx="2715765" cy="509574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th-TH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องค์กรที่ตั้งอยู่ในส่วนกลาง</a:t>
            </a:r>
          </a:p>
        </p:txBody>
      </p:sp>
      <p:sp>
        <p:nvSpPr>
          <p:cNvPr id="11" name="คำบรรยายภาพแบบเส้น 2 (แถบเน้น) 10"/>
          <p:cNvSpPr/>
          <p:nvPr/>
        </p:nvSpPr>
        <p:spPr>
          <a:xfrm>
            <a:off x="4472297" y="288325"/>
            <a:ext cx="3124039" cy="1063299"/>
          </a:xfrm>
          <a:prstGeom prst="accentCallout2">
            <a:avLst>
              <a:gd name="adj1" fmla="val 18751"/>
              <a:gd name="adj2" fmla="val -11991"/>
              <a:gd name="adj3" fmla="val 18750"/>
              <a:gd name="adj4" fmla="val -16667"/>
              <a:gd name="adj5" fmla="val 18897"/>
              <a:gd name="adj6" fmla="val -292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th-TH"/>
          </a:p>
        </p:txBody>
      </p:sp>
      <p:sp>
        <p:nvSpPr>
          <p:cNvPr id="12" name="คำบรรยายภาพแบบเส้น 2 (แถบเน้น) 11"/>
          <p:cNvSpPr/>
          <p:nvPr/>
        </p:nvSpPr>
        <p:spPr>
          <a:xfrm>
            <a:off x="959826" y="1131590"/>
            <a:ext cx="2532054" cy="392415"/>
          </a:xfrm>
          <a:prstGeom prst="accentCallout2">
            <a:avLst>
              <a:gd name="adj1" fmla="val 51518"/>
              <a:gd name="adj2" fmla="val -7639"/>
              <a:gd name="adj3" fmla="val 49698"/>
              <a:gd name="adj4" fmla="val -17361"/>
              <a:gd name="adj5" fmla="val -107988"/>
              <a:gd name="adj6" fmla="val -174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th-TH"/>
          </a:p>
        </p:txBody>
      </p:sp>
      <p:grpSp>
        <p:nvGrpSpPr>
          <p:cNvPr id="10" name="Group 58"/>
          <p:cNvGrpSpPr/>
          <p:nvPr/>
        </p:nvGrpSpPr>
        <p:grpSpPr>
          <a:xfrm rot="20621498">
            <a:off x="7362599" y="1696465"/>
            <a:ext cx="1292298" cy="1834450"/>
            <a:chOff x="305991" y="1858335"/>
            <a:chExt cx="794968" cy="1463880"/>
          </a:xfrm>
        </p:grpSpPr>
        <p:pic>
          <p:nvPicPr>
            <p:cNvPr id="13" name="Picture 4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thailand-map-136007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967">
              <a:off x="305991" y="1858335"/>
              <a:ext cx="794968" cy="146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pointer_compass-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7" y="2155500"/>
              <a:ext cx="374386" cy="374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0021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8" y="-596602"/>
            <a:ext cx="8436831" cy="6554107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356273" y="357504"/>
            <a:ext cx="3337482" cy="478468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1446" y="357505"/>
            <a:ext cx="3193460" cy="509574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อำเภอคุณธรรม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ต้นแบบโดดเด่น 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92808" y="1310863"/>
            <a:ext cx="4097924" cy="100201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ให้คณะอนุกรรมการส่งเสริมคุณธรรมระดับจังหวัด </a:t>
            </a:r>
          </a:p>
          <a:p>
            <a:r>
              <a:rPr lang="th-TH" sz="2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คัดเลือกอำเภอคุณธรรมต้นแบบ (ระดับที่ 3) </a:t>
            </a:r>
            <a:br>
              <a:rPr lang="th-TH" sz="2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ที่มีผลงานโดดเด่น จังหวัดละ 1 อำเภอ</a:t>
            </a:r>
          </a:p>
        </p:txBody>
      </p:sp>
      <p:sp>
        <p:nvSpPr>
          <p:cNvPr id="9" name="คำบรรยายภาพแบบเส้น 2 (แถบเน้น) 8"/>
          <p:cNvSpPr/>
          <p:nvPr/>
        </p:nvSpPr>
        <p:spPr>
          <a:xfrm>
            <a:off x="2448635" y="1325526"/>
            <a:ext cx="4852231" cy="900247"/>
          </a:xfrm>
          <a:prstGeom prst="accentCallout2">
            <a:avLst>
              <a:gd name="adj1" fmla="val 65002"/>
              <a:gd name="adj2" fmla="val -7790"/>
              <a:gd name="adj3" fmla="val 65068"/>
              <a:gd name="adj4" fmla="val -18479"/>
              <a:gd name="adj5" fmla="val -44870"/>
              <a:gd name="adj6" fmla="val -18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95214" y="2619223"/>
            <a:ext cx="3395190" cy="478468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90387" y="2619223"/>
            <a:ext cx="3255977" cy="509574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จังหวัดคุณธรรม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ต้นแบบโดดเด่น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04404" y="3682357"/>
            <a:ext cx="4767796" cy="694240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ให้กระทรวงมหาดไทย </a:t>
            </a:r>
            <a:r>
              <a:rPr lang="th-TH" sz="20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คัดเลือกจังหวัดคุณธรรมต้นแบบ (ระดับที่ 3) ที่มีผลงานโดดเด่น จำนวน 5 จังหวัด</a:t>
            </a:r>
            <a:endParaRPr lang="en-US" sz="2000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15" name="Group 58"/>
          <p:cNvGrpSpPr/>
          <p:nvPr/>
        </p:nvGrpSpPr>
        <p:grpSpPr>
          <a:xfrm rot="20873062">
            <a:off x="6788253" y="483849"/>
            <a:ext cx="1806991" cy="2489834"/>
            <a:chOff x="305991" y="1858335"/>
            <a:chExt cx="794968" cy="1463880"/>
          </a:xfrm>
        </p:grpSpPr>
        <p:pic>
          <p:nvPicPr>
            <p:cNvPr id="16" name="Picture 4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thailand-map-1360073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967">
              <a:off x="305991" y="1858335"/>
              <a:ext cx="794968" cy="146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pointer_compass-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7" y="2155500"/>
              <a:ext cx="374386" cy="374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กลุ่ม 25"/>
          <p:cNvGrpSpPr/>
          <p:nvPr/>
        </p:nvGrpSpPr>
        <p:grpSpPr>
          <a:xfrm>
            <a:off x="6524182" y="3345445"/>
            <a:ext cx="2010658" cy="1277988"/>
            <a:chOff x="7077235" y="4986113"/>
            <a:chExt cx="2178213" cy="1466121"/>
          </a:xfrm>
        </p:grpSpPr>
        <p:sp>
          <p:nvSpPr>
            <p:cNvPr id="25" name="Oval 55"/>
            <p:cNvSpPr/>
            <p:nvPr/>
          </p:nvSpPr>
          <p:spPr>
            <a:xfrm>
              <a:off x="7141962" y="4986113"/>
              <a:ext cx="2048757" cy="146612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City-Building4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2" r="27757"/>
            <a:stretch/>
          </p:blipFill>
          <p:spPr bwMode="auto">
            <a:xfrm>
              <a:off x="7077235" y="4986113"/>
              <a:ext cx="2178213" cy="142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กลุ่ม 28"/>
          <p:cNvGrpSpPr/>
          <p:nvPr/>
        </p:nvGrpSpPr>
        <p:grpSpPr>
          <a:xfrm>
            <a:off x="4771407" y="2225774"/>
            <a:ext cx="1896273" cy="1119670"/>
            <a:chOff x="4986936" y="2780928"/>
            <a:chExt cx="2605551" cy="1732110"/>
          </a:xfrm>
        </p:grpSpPr>
        <p:grpSp>
          <p:nvGrpSpPr>
            <p:cNvPr id="27" name="กลุ่ม 26"/>
            <p:cNvGrpSpPr/>
            <p:nvPr/>
          </p:nvGrpSpPr>
          <p:grpSpPr>
            <a:xfrm>
              <a:off x="4986936" y="2780928"/>
              <a:ext cx="2605551" cy="1732110"/>
              <a:chOff x="666392" y="3042344"/>
              <a:chExt cx="2605551" cy="1732110"/>
            </a:xfrm>
          </p:grpSpPr>
          <p:sp>
            <p:nvSpPr>
              <p:cNvPr id="24" name="Oval 55"/>
              <p:cNvSpPr/>
              <p:nvPr/>
            </p:nvSpPr>
            <p:spPr>
              <a:xfrm>
                <a:off x="886308" y="3042344"/>
                <a:ext cx="2194484" cy="173211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22" name="Picture 4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-to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392" y="3475823"/>
                <a:ext cx="2605551" cy="920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Flying-Bird-PNG-H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098">
              <a:off x="5833667" y="2788539"/>
              <a:ext cx="940855" cy="92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คำบรรยายภาพแบบเส้น 2 (แถบเน้น) 27"/>
          <p:cNvSpPr/>
          <p:nvPr/>
        </p:nvSpPr>
        <p:spPr>
          <a:xfrm>
            <a:off x="2072601" y="3543858"/>
            <a:ext cx="4852231" cy="900247"/>
          </a:xfrm>
          <a:prstGeom prst="accentCallout2">
            <a:avLst>
              <a:gd name="adj1" fmla="val 61034"/>
              <a:gd name="adj2" fmla="val -13951"/>
              <a:gd name="adj3" fmla="val 61894"/>
              <a:gd name="adj4" fmla="val -25365"/>
              <a:gd name="adj5" fmla="val -44076"/>
              <a:gd name="adj6" fmla="val -254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2246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52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15" y="222745"/>
            <a:ext cx="9144000" cy="108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3200" b="1" dirty="0">
                <a:solidFill>
                  <a:srgbClr val="0033CC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แผนการดำเนินงานของคณะอนุกรรมการด้านการประเมิน</a:t>
            </a:r>
          </a:p>
          <a:p>
            <a:pPr algn="ctr">
              <a:lnSpc>
                <a:spcPts val="3800"/>
              </a:lnSpc>
            </a:pPr>
            <a:r>
              <a:rPr lang="th-TH" sz="3200" b="1" dirty="0">
                <a:solidFill>
                  <a:srgbClr val="0033CC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 องค์กร อำเภอ และจังหวัดคุณธรรม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4" y="596397"/>
            <a:ext cx="7946446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2644" y="2784192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4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๑</a:t>
            </a:r>
            <a:endParaRPr lang="th-TH" sz="4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6820" y="2813140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0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2</a:t>
            </a:r>
            <a:endParaRPr lang="th-TH" sz="44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0983" y="2787774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0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3</a:t>
            </a:r>
            <a:endParaRPr lang="th-TH" sz="44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5132" y="2813140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0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4</a:t>
            </a:r>
            <a:endParaRPr lang="th-TH" sz="44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5292" y="2813140"/>
            <a:ext cx="43204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40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5</a:t>
            </a:r>
            <a:endParaRPr lang="th-TH" sz="44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6700" y="2937181"/>
            <a:ext cx="1224136" cy="354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1800" b="1" dirty="0">
                <a:effectLst/>
                <a:latin typeface="TH SarabunIT๙" pitchFamily="34" charset="-34"/>
                <a:cs typeface="TH SarabunIT๙" pitchFamily="34" charset="-34"/>
              </a:rPr>
              <a:t>ต.ค.</a:t>
            </a: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-ธ.ค. 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๖๓</a:t>
            </a:r>
            <a:endParaRPr lang="th-TH" sz="18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8548" y="1446912"/>
            <a:ext cx="2232248" cy="1196846"/>
          </a:xfrm>
          <a:prstGeom prst="roundRect">
            <a:avLst/>
          </a:prstGeom>
          <a:solidFill>
            <a:schemeClr val="bg1">
              <a:alpha val="46000"/>
            </a:schemeClr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78668" y="2680376"/>
            <a:ext cx="0" cy="179406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730696" y="3573279"/>
            <a:ext cx="2232248" cy="1374735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62844" y="3345930"/>
            <a:ext cx="0" cy="179406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1560" y="1498213"/>
            <a:ext cx="22292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ประชุมเพื่อพิจารณา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แผนการดำเนินงาน 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itchFamily="34" charset="-34"/>
                <a:cs typeface="TH SarabunIT๙" pitchFamily="34" charset="-34"/>
              </a:rPr>
              <a:t>ปีงบประมาณ พ.ศ. ๒๕๖๔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31840" y="1347614"/>
            <a:ext cx="2232248" cy="1323023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03004" y="2715766"/>
            <a:ext cx="0" cy="17940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644008" y="3573279"/>
            <a:ext cx="2232248" cy="1374735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871156" y="3345929"/>
            <a:ext cx="0" cy="179406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06519" y="2824717"/>
            <a:ext cx="1032084" cy="611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1800" b="1" dirty="0">
                <a:effectLst/>
                <a:latin typeface="TH SarabunIT๙" pitchFamily="34" charset="-34"/>
                <a:cs typeface="TH SarabunIT๙" pitchFamily="34" charset="-34"/>
              </a:rPr>
              <a:t>ธ.ค. ๖๓ -</a:t>
            </a:r>
          </a:p>
          <a:p>
            <a:pPr>
              <a:lnSpc>
                <a:spcPts val="2000"/>
              </a:lnSpc>
            </a:pPr>
            <a:r>
              <a:rPr lang="th-TH" sz="1800" b="1" dirty="0">
                <a:effectLst/>
                <a:latin typeface="TH SarabunIT๙" pitchFamily="34" charset="-34"/>
                <a:cs typeface="TH SarabunIT๙" pitchFamily="34" charset="-34"/>
              </a:rPr>
              <a:t>มี.ค. ๖๔     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228184" y="1347614"/>
            <a:ext cx="2232248" cy="1333563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239308" y="2715766"/>
            <a:ext cx="0" cy="16577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94692" y="3573279"/>
            <a:ext cx="223821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1700" b="1" dirty="0">
                <a:latin typeface="TH SarabunIT๙" panose="020B0500040200020003" pitchFamily="34" charset="-34"/>
                <a:cs typeface="TH SarabunIT๙" pitchFamily="34" charset="-34"/>
              </a:rPr>
              <a:t>ดำเนินการจัดทำเกณฑ์</a:t>
            </a:r>
          </a:p>
          <a:p>
            <a:pPr algn="ctr">
              <a:lnSpc>
                <a:spcPts val="2000"/>
              </a:lnSpc>
            </a:pPr>
            <a:r>
              <a:rPr lang="th-TH" sz="1700" b="1" dirty="0">
                <a:latin typeface="TH SarabunIT๙" panose="020B0500040200020003" pitchFamily="34" charset="-34"/>
                <a:cs typeface="TH SarabunIT๙" pitchFamily="34" charset="-34"/>
              </a:rPr>
              <a:t>การประเมินชุมชน องค์กร</a:t>
            </a:r>
          </a:p>
          <a:p>
            <a:pPr algn="ctr">
              <a:lnSpc>
                <a:spcPts val="2000"/>
              </a:lnSpc>
            </a:pPr>
            <a:r>
              <a:rPr lang="th-TH" sz="1700" b="1" dirty="0">
                <a:latin typeface="TH SarabunIT๙" panose="020B0500040200020003" pitchFamily="34" charset="-34"/>
                <a:cs typeface="TH SarabunIT๙" pitchFamily="34" charset="-34"/>
              </a:rPr>
              <a:t> อำเภอ และจังหวัดคุณธรรม</a:t>
            </a:r>
          </a:p>
          <a:p>
            <a:pPr algn="ctr">
              <a:lnSpc>
                <a:spcPts val="2000"/>
              </a:lnSpc>
            </a:pPr>
            <a:r>
              <a:rPr lang="th-TH" sz="1700" b="1" dirty="0">
                <a:latin typeface="TH SarabunIT๙" panose="020B0500040200020003" pitchFamily="34" charset="-34"/>
                <a:cs typeface="TH SarabunIT๙" pitchFamily="34" charset="-34"/>
              </a:rPr>
              <a:t> (คณะอนุกรรมการฯ มอบ</a:t>
            </a:r>
          </a:p>
          <a:p>
            <a:pPr algn="ctr">
              <a:lnSpc>
                <a:spcPts val="2000"/>
              </a:lnSpc>
            </a:pPr>
            <a:r>
              <a:rPr lang="th-TH" sz="1700" b="1" dirty="0">
                <a:latin typeface="TH SarabunIT๙" panose="020B0500040200020003" pitchFamily="34" charset="-34"/>
                <a:cs typeface="TH SarabunIT๙" pitchFamily="34" charset="-34"/>
              </a:rPr>
              <a:t>คณะทำงานฯ ดำเนินการ)</a:t>
            </a:r>
            <a:endParaRPr lang="th-TH" sz="17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79345" y="2932127"/>
            <a:ext cx="100811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1800" b="1" dirty="0">
                <a:effectLst/>
                <a:latin typeface="TH SarabunIT๙" pitchFamily="34" charset="-34"/>
                <a:cs typeface="TH SarabunIT๙" pitchFamily="34" charset="-34"/>
              </a:rPr>
              <a:t>มี.ค.–ก.ค.๖๔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37864" y="1341031"/>
            <a:ext cx="222923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แจ้งกระทรวง จังหวัด องค์กร ดำเนินการประเมิน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ชุมชน องค์กร อำเภอ และจังหวัดคุณธรรม 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ตามเกณฑ์ที่กำหนด </a:t>
            </a:r>
            <a:endParaRPr lang="th-TH" sz="1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87180" y="2934722"/>
            <a:ext cx="9001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18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ส.ค. 6๔</a:t>
            </a:r>
            <a:endParaRPr lang="th-TH" sz="20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71739" y="3613735"/>
            <a:ext cx="221953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พิจารณาผลการประเมิน 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และรวบรวมเสนอ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คณะกรรมการ</a:t>
            </a:r>
          </a:p>
          <a:p>
            <a:pPr algn="ctr">
              <a:lnSpc>
                <a:spcPts val="2000"/>
              </a:lnSpc>
            </a:pPr>
            <a:r>
              <a:rPr lang="th-TH" sz="1800" b="1" dirty="0">
                <a:latin typeface="TH SarabunIT๙" panose="020B0500040200020003" pitchFamily="34" charset="-34"/>
                <a:cs typeface="TH SarabunIT๙" pitchFamily="34" charset="-34"/>
              </a:rPr>
              <a:t>ส่งเสริมคุณธรรมแห่งชาติ</a:t>
            </a:r>
            <a:endParaRPr lang="th-TH" sz="1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6400598" y="1275606"/>
            <a:ext cx="1887420" cy="1459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ประกาศยกย่อง</a:t>
            </a: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 องค์กร อำเภอ และจังหวัดคุณธรรม</a:t>
            </a: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ประจำปีงบประมาณ </a:t>
            </a: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พ.ศ. ๒๕๖๔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27340" y="2944333"/>
            <a:ext cx="9001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1800" b="1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ก.ย. 6๔</a:t>
            </a:r>
            <a:endParaRPr lang="th-TH" sz="2000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51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 animBg="1"/>
      <p:bldP spid="20" grpId="0" animBg="1"/>
      <p:bldP spid="25" grpId="0"/>
      <p:bldP spid="28" grpId="0" animBg="1"/>
      <p:bldP spid="39" grpId="0" animBg="1"/>
      <p:bldP spid="41" grpId="0"/>
      <p:bldP spid="42" grpId="0" animBg="1"/>
      <p:bldP spid="46" grpId="0"/>
      <p:bldP spid="47" grpId="0"/>
      <p:bldP spid="48" grpId="0"/>
      <p:bldP spid="50" grpId="0"/>
      <p:bldP spid="5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846931"/>
            <a:ext cx="9144000" cy="10763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-90488" y="4386708"/>
            <a:ext cx="9324976" cy="777330"/>
          </a:xfrm>
          <a:prstGeom prst="rect">
            <a:avLst/>
          </a:prstGeom>
          <a:solidFill>
            <a:srgbClr val="00B0F0">
              <a:alpha val="63000"/>
            </a:srgbClr>
          </a:solidFill>
          <a:ln w="412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450" y="269081"/>
            <a:ext cx="6769100" cy="64611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/>
            <a:r>
              <a:rPr lang="th-TH" sz="3600" b="1">
                <a:solidFill>
                  <a:srgbClr val="FF3399"/>
                </a:solidFill>
                <a:latin typeface="TH SarabunIT๙" panose="020B0500040200020003" pitchFamily="34" charset="-34"/>
                <a:cs typeface="TH SarabunIT๙" pitchFamily="34" charset="-34"/>
              </a:rPr>
              <a:t>ผลสำเร็จของแผนแม่บทส่งเสริมคุณธรรมแห่งชาติ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87450" y="267494"/>
            <a:ext cx="6769100" cy="646112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12181"/>
            <a:ext cx="2089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1027906"/>
            <a:ext cx="18113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1200944"/>
            <a:ext cx="6985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lnSpc>
                <a:spcPts val="2700"/>
              </a:lnSpc>
            </a:pPr>
            <a:r>
              <a:rPr lang="th-TH">
                <a:latin typeface="TH SarabunIT๙" panose="020B0500040200020003" pitchFamily="34" charset="-34"/>
                <a:cs typeface="TH SarabunIT๙" pitchFamily="34" charset="-34"/>
              </a:rPr>
              <a:t> </a:t>
            </a:r>
            <a:r>
              <a:rPr lang="th-TH" sz="4000" b="1">
                <a:solidFill>
                  <a:srgbClr val="9933FF"/>
                </a:solidFill>
                <a:latin typeface="TH SarabunIT๙" pitchFamily="34" charset="-34"/>
                <a:cs typeface="TH SarabunIT๙" pitchFamily="34" charset="-34"/>
              </a:rPr>
              <a:t>“ประชาชน” </a:t>
            </a:r>
            <a:r>
              <a:rPr lang="th-TH" sz="2400">
                <a:latin typeface="TH SarabunIT๙" pitchFamily="34" charset="-34"/>
                <a:cs typeface="TH SarabunIT๙" pitchFamily="34" charset="-34"/>
              </a:rPr>
              <a:t>มีพฤติกรรมที่ถูกต้องดีงามด้วยหลักธรรมทางศาสนา</a:t>
            </a:r>
          </a:p>
          <a:p>
            <a:pPr>
              <a:lnSpc>
                <a:spcPts val="2700"/>
              </a:lnSpc>
            </a:pPr>
            <a:r>
              <a:rPr lang="th-TH" sz="4000" b="1">
                <a:solidFill>
                  <a:srgbClr val="9933FF"/>
                </a:solidFill>
                <a:latin typeface="TH SarabunIT๙" pitchFamily="34" charset="-34"/>
                <a:cs typeface="TH SarabunIT๙" pitchFamily="34" charset="-34"/>
              </a:rPr>
              <a:t>            </a:t>
            </a:r>
            <a:r>
              <a:rPr lang="th-TH" b="1">
                <a:solidFill>
                  <a:srgbClr val="9933FF"/>
                </a:solidFill>
                <a:latin typeface="TH SarabunIT๙" pitchFamily="34" charset="-34"/>
                <a:cs typeface="TH SarabunIT๙" pitchFamily="34" charset="-34"/>
              </a:rPr>
              <a:t>มั่งคั่ง ยั่งยืน </a:t>
            </a:r>
            <a:r>
              <a:rPr lang="th-TH" sz="2000">
                <a:latin typeface="TH SarabunIT๙" pitchFamily="34" charset="-34"/>
                <a:cs typeface="TH SarabunIT๙" pitchFamily="34" charset="-34"/>
              </a:rPr>
              <a:t>ด้วยหลักปรัชญาของเศรษฐกิจพอเพียงและวิถีวัฒนธรรมไทย</a:t>
            </a:r>
            <a:endParaRPr lang="th-TH" sz="2000" b="1">
              <a:solidFill>
                <a:srgbClr val="9933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1974056"/>
            <a:ext cx="85693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lnSpc>
                <a:spcPts val="2800"/>
              </a:lnSpc>
            </a:pPr>
            <a:r>
              <a:rPr lang="th-TH">
                <a:latin typeface="TH SarabunIT๙" panose="020B0500040200020003" pitchFamily="34" charset="-34"/>
                <a:cs typeface="TH SarabunIT๙" pitchFamily="34" charset="-34"/>
              </a:rPr>
              <a:t>                                                                          </a:t>
            </a:r>
            <a:r>
              <a:rPr lang="th-TH" sz="4000" b="1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“สังคม” </a:t>
            </a:r>
            <a:endParaRPr lang="th-TH" sz="2400">
              <a:solidFill>
                <a:srgbClr val="00B050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ts val="2800"/>
              </a:lnSpc>
            </a:pPr>
            <a:r>
              <a:rPr lang="th-TH" sz="2400">
                <a:latin typeface="TH SarabunIT๙" pitchFamily="34" charset="-34"/>
                <a:cs typeface="TH SarabunIT๙" pitchFamily="34" charset="-34"/>
              </a:rPr>
              <a:t>                             ยึดมั่นในสถาบันชาติ ศาสนา และพระมหากษัตริย์ มีความเอื้ออาทร</a:t>
            </a:r>
          </a:p>
          <a:p>
            <a:pPr>
              <a:lnSpc>
                <a:spcPts val="2800"/>
              </a:lnSpc>
            </a:pPr>
            <a:r>
              <a:rPr lang="th-TH" sz="2400">
                <a:latin typeface="TH SarabunIT๙" pitchFamily="34" charset="-34"/>
                <a:cs typeface="TH SarabunIT๙" pitchFamily="34" charset="-34"/>
              </a:rPr>
              <a:t>                        และแบ่งปัน  </a:t>
            </a:r>
            <a:r>
              <a:rPr lang="th-TH" sz="2400" b="1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ประกอบด้วย</a:t>
            </a:r>
            <a:r>
              <a:rPr lang="th-TH" sz="2400" b="1">
                <a:solidFill>
                  <a:srgbClr val="9933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b="1">
                <a:solidFill>
                  <a:srgbClr val="9933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>
                <a:latin typeface="TH SarabunIT๙" pitchFamily="34" charset="-34"/>
                <a:cs typeface="TH SarabunIT๙" pitchFamily="34" charset="-34"/>
              </a:rPr>
              <a:t>คนมีคุณธรรม องค์กร หน่วยงาน ชุมชนคุณธรรม</a:t>
            </a:r>
            <a:endParaRPr lang="th-TH" sz="2400" b="1">
              <a:solidFill>
                <a:srgbClr val="9933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68538" y="3219822"/>
            <a:ext cx="6983412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lnSpc>
                <a:spcPts val="2700"/>
              </a:lnSpc>
            </a:pPr>
            <a:r>
              <a:rPr lang="th-TH" dirty="0">
                <a:latin typeface="TH SarabunIT๙" panose="020B0500040200020003" pitchFamily="34" charset="-34"/>
                <a:cs typeface="TH SarabunIT๙" pitchFamily="34" charset="-34"/>
              </a:rPr>
              <a:t> </a:t>
            </a:r>
            <a:r>
              <a:rPr lang="th-TH" sz="4000" b="1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“ประเทศชาติ” </a:t>
            </a:r>
          </a:p>
          <a:p>
            <a:pPr>
              <a:lnSpc>
                <a:spcPts val="2700"/>
              </a:lnSpc>
            </a:pP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มีความสงบสุข สมานฉันท์ </a:t>
            </a:r>
            <a:r>
              <a:rPr lang="th-TH" b="1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มั่นคง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ด้วยมิติทางศาสนาอย่าง </a:t>
            </a:r>
            <a:r>
              <a:rPr lang="th-TH" b="1" dirty="0">
                <a:solidFill>
                  <a:srgbClr val="0033CC"/>
                </a:solidFill>
                <a:latin typeface="TH SarabunIT๙" pitchFamily="34" charset="-34"/>
                <a:cs typeface="TH SarabunIT๙" pitchFamily="34" charset="-34"/>
              </a:rPr>
              <a:t>ยั่งยืน </a:t>
            </a:r>
          </a:p>
          <a:p>
            <a:pPr>
              <a:lnSpc>
                <a:spcPts val="2700"/>
              </a:lnSpc>
            </a:pP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เป็นแบบอย่างในการส่งเสริมคุณธรรมในประชาคมอาเซียนและประชาคมโลก</a:t>
            </a:r>
            <a:endParaRPr lang="th-TH" sz="18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355056"/>
            <a:ext cx="23764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188244"/>
            <a:ext cx="1998662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98" y="4549303"/>
            <a:ext cx="3476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54" y="4589431"/>
            <a:ext cx="483518" cy="4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5" b="9710"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470754"/>
            <a:ext cx="1921406" cy="1765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79" y="-20538"/>
            <a:ext cx="91163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1600"/>
              </a:spcBef>
            </a:pPr>
            <a:endParaRPr lang="th-TH" b="1" dirty="0">
              <a:solidFill>
                <a:srgbClr val="0070C0"/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ts val="3800"/>
              </a:lnSpc>
              <a:spcBef>
                <a:spcPts val="1600"/>
              </a:spcBef>
            </a:pPr>
            <a:r>
              <a:rPr lang="th-TH" sz="3200" b="1" dirty="0">
                <a:solidFill>
                  <a:srgbClr val="0033CC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สำนักงานเลขานุการคณะกรรมการส่งเสริมคุณธรรมแห่งชาติ</a:t>
            </a:r>
            <a:endParaRPr lang="th-TH" sz="3200" b="1" dirty="0">
              <a:solidFill>
                <a:srgbClr val="0033CC"/>
              </a:solidFill>
              <a:effectLst>
                <a:glow rad="1016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2267744" y="1275606"/>
            <a:ext cx="4536504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headEnd type="oval"/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164944"/>
            <a:ext cx="914399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th-TH" sz="30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กรมการศาสนา  กระทรวงวัฒนธรรม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569" y="2139702"/>
            <a:ext cx="7919863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th-TH" sz="30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</a:t>
            </a:r>
            <a:r>
              <a:rPr lang="th-TH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โทร. ๐ ๒๒๐๙ ๓๗๓๒-๓</a:t>
            </a:r>
          </a:p>
          <a:p>
            <a:pPr>
              <a:lnSpc>
                <a:spcPts val="4000"/>
              </a:lnSpc>
            </a:pPr>
            <a:r>
              <a:rPr lang="th-TH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โทรสาร ๐ ๒๒๐๒ ๙๖๒๘</a:t>
            </a:r>
          </a:p>
          <a:p>
            <a:pPr>
              <a:lnSpc>
                <a:spcPts val="4000"/>
              </a:lnSpc>
            </a:pPr>
            <a:r>
              <a:rPr lang="en-US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</a:t>
            </a:r>
            <a:r>
              <a:rPr lang="th-TH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</a:t>
            </a:r>
            <a:r>
              <a:rPr lang="en-US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email: nmpc.dra@gmail.com</a:t>
            </a:r>
          </a:p>
          <a:p>
            <a:pPr>
              <a:lnSpc>
                <a:spcPts val="4000"/>
              </a:lnSpc>
            </a:pPr>
            <a:r>
              <a:rPr lang="en-US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</a:t>
            </a:r>
            <a:r>
              <a:rPr lang="th-TH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</a:t>
            </a:r>
            <a:r>
              <a:rPr lang="en-US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website: www.nmpc.go.th </a:t>
            </a:r>
            <a:endParaRPr lang="th-TH" b="1" dirty="0">
              <a:solidFill>
                <a:srgbClr val="008000"/>
              </a:solidFill>
              <a:effectLst>
                <a:glow rad="1016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ts val="4000"/>
              </a:lnSpc>
            </a:pPr>
            <a:endParaRPr lang="th-TH" b="1" dirty="0">
              <a:solidFill>
                <a:srgbClr val="008000"/>
              </a:solidFill>
              <a:effectLst>
                <a:glow rad="1016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8" y="1779662"/>
            <a:ext cx="1098568" cy="12204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04" y="2643758"/>
            <a:ext cx="512442" cy="514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90" y="3291831"/>
            <a:ext cx="408069" cy="3929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84" y="3698257"/>
            <a:ext cx="683082" cy="683082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6" y="4477672"/>
            <a:ext cx="3476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2" y="4517800"/>
            <a:ext cx="483518" cy="4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6" b="998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9"/>
          <a:stretch/>
        </p:blipFill>
        <p:spPr>
          <a:xfrm>
            <a:off x="0" y="1727012"/>
            <a:ext cx="9144000" cy="34164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7" b="29161"/>
          <a:stretch/>
        </p:blipFill>
        <p:spPr>
          <a:xfrm>
            <a:off x="0" y="1275606"/>
            <a:ext cx="9144000" cy="484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56" y="1278362"/>
            <a:ext cx="2267744" cy="4665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th-TH" sz="3000" b="1" dirty="0">
                <a:solidFill>
                  <a:srgbClr val="0070C0"/>
                </a:solidFill>
                <a:effectLst>
                  <a:glow rad="50800">
                    <a:schemeClr val="bg1">
                      <a:alpha val="84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ชุมชนคุณธรรม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03240" y="1293497"/>
            <a:ext cx="2267744" cy="4665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th-TH" sz="3000" b="1" dirty="0">
                <a:solidFill>
                  <a:srgbClr val="EE4400"/>
                </a:solidFill>
                <a:effectLst>
                  <a:glow rad="50800">
                    <a:schemeClr val="bg1">
                      <a:alpha val="84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องค์กรคุณธรรม</a:t>
            </a:r>
          </a:p>
        </p:txBody>
      </p:sp>
      <p:grpSp>
        <p:nvGrpSpPr>
          <p:cNvPr id="7" name="กลุ่ม 6"/>
          <p:cNvGrpSpPr/>
          <p:nvPr/>
        </p:nvGrpSpPr>
        <p:grpSpPr>
          <a:xfrm>
            <a:off x="-153919" y="-42365"/>
            <a:ext cx="9433048" cy="1385881"/>
            <a:chOff x="-180528" y="-20538"/>
            <a:chExt cx="9433048" cy="17076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09" b="46542"/>
            <a:stretch/>
          </p:blipFill>
          <p:spPr>
            <a:xfrm>
              <a:off x="36512" y="-20538"/>
              <a:ext cx="9144000" cy="170765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445" y="48128"/>
              <a:ext cx="9116321" cy="128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  <a:spcBef>
                  <a:spcPts val="1200"/>
                </a:spcBef>
              </a:pPr>
              <a:r>
                <a:rPr lang="th-TH" sz="3400" b="1" dirty="0">
                  <a:solidFill>
                    <a:srgbClr val="0070C0"/>
                  </a:solidFill>
                  <a:effectLst>
                    <a:glow rad="101600">
                      <a:schemeClr val="bg1">
                        <a:alpha val="87000"/>
                      </a:schemeClr>
                    </a:glo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</a:t>
              </a:r>
              <a:r>
                <a:rPr lang="th-TH" sz="3400" b="1" dirty="0"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chemeClr val="bg1">
                        <a:alpha val="87000"/>
                      </a:schemeClr>
                    </a:glo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ความหมายของ </a:t>
              </a:r>
            </a:p>
            <a:p>
              <a:pPr algn="ctr">
                <a:lnSpc>
                  <a:spcPts val="3800"/>
                </a:lnSpc>
                <a:spcBef>
                  <a:spcPts val="1600"/>
                </a:spcBef>
              </a:pPr>
              <a:r>
                <a:rPr lang="th-TH" sz="3500" b="1" dirty="0">
                  <a:solidFill>
                    <a:srgbClr val="0070C0"/>
                  </a:solidFill>
                  <a:effectLst>
                    <a:glow rad="101600">
                      <a:schemeClr val="bg1">
                        <a:alpha val="87000"/>
                      </a:schemeClr>
                    </a:glo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         </a:t>
              </a:r>
              <a:r>
                <a:rPr lang="th-TH" sz="3700" b="1" dirty="0">
                  <a:solidFill>
                    <a:srgbClr val="0033CC"/>
                  </a:solidFill>
                  <a:effectLst>
                    <a:glow rad="101600">
                      <a:schemeClr val="bg1">
                        <a:alpha val="87000"/>
                      </a:schemeClr>
                    </a:glo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“</a:t>
              </a:r>
              <a:r>
                <a:rPr lang="th-TH" sz="3700" b="1" dirty="0">
                  <a:solidFill>
                    <a:srgbClr val="0033CC"/>
                  </a:solidFill>
                  <a:effectLst>
                    <a:glow rad="101600">
                      <a:schemeClr val="bg1">
                        <a:alpha val="87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ชุมชน องค์กร อำเภอ และจังหวัดคุณธรรม”</a:t>
              </a:r>
            </a:p>
          </p:txBody>
        </p:sp>
        <p:cxnSp>
          <p:nvCxnSpPr>
            <p:cNvPr id="17" name="Straight Connector 17"/>
            <p:cNvCxnSpPr/>
            <p:nvPr/>
          </p:nvCxnSpPr>
          <p:spPr>
            <a:xfrm>
              <a:off x="-36512" y="668862"/>
              <a:ext cx="2664296" cy="1"/>
            </a:xfrm>
            <a:prstGeom prst="line">
              <a:avLst/>
            </a:prstGeom>
            <a:ln w="41275">
              <a:solidFill>
                <a:srgbClr val="00B0F0">
                  <a:alpha val="50000"/>
                </a:srgbClr>
              </a:solidFill>
              <a:tailEnd type="oval"/>
            </a:ln>
            <a:effectLst>
              <a:glow rad="50800">
                <a:schemeClr val="tx2">
                  <a:lumMod val="20000"/>
                  <a:lumOff val="8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8"/>
            <p:cNvCxnSpPr/>
            <p:nvPr/>
          </p:nvCxnSpPr>
          <p:spPr>
            <a:xfrm>
              <a:off x="-180528" y="1594173"/>
              <a:ext cx="9433048" cy="9266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294861" y="1707654"/>
            <a:ext cx="2267744" cy="34778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องค์กรหรือหน่วยงานที่ผู้นำ</a:t>
            </a:r>
            <a:b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และสมาชิกขององค์กรแสดงเจตนารมณ์ และมุ่งมั่นที่จะดำเนินการส่งเสริมและพัฒนาคุณธรรมในองค์กร แบ่งตาม</a:t>
            </a:r>
            <a:r>
              <a:rPr lang="th-TH" sz="2000" spc="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พื้นที่เป็น ๒ ส่วน คือ</a:t>
            </a:r>
          </a:p>
          <a:p>
            <a:pPr marL="273050" indent="-1905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องค์กรที่ตั้งอยู่</a:t>
            </a:r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ในพื้นที่จังหวัด</a:t>
            </a:r>
          </a:p>
          <a:p>
            <a:pPr marL="273050" indent="-1905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องค์กรที่ตั้งอยู่</a:t>
            </a:r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ในส่วนกลางและ</a:t>
            </a:r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องค์กรในสังกัด กทม.</a:t>
            </a:r>
            <a:endParaRPr lang="th-TH" sz="2000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54" y="1707654"/>
            <a:ext cx="2274071" cy="34778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effectLst/>
                <a:latin typeface="TH SarabunIT๙" panose="020B0500040200020003" pitchFamily="34" charset="-34"/>
                <a:cs typeface="TH SarabunIT๙" pitchFamily="34" charset="-34"/>
              </a:rPr>
              <a:t>ชุมชนที่อยู่รวมกันเป็นหมู่บ้าน</a:t>
            </a:r>
            <a:r>
              <a:rPr lang="th-TH" sz="2000" spc="-60" dirty="0">
                <a:effectLst/>
                <a:latin typeface="TH SarabunIT๙" pitchFamily="34" charset="-34"/>
                <a:cs typeface="TH SarabunIT๙" pitchFamily="34" charset="-34"/>
              </a:rPr>
              <a:t>ตาม พ.ร.บ.ลักษณะปกครองท้องที่</a:t>
            </a:r>
          </a:p>
          <a:p>
            <a:pPr algn="thaiDist"/>
            <a:r>
              <a:rPr lang="th-TH" sz="2000" spc="-60" dirty="0">
                <a:effectLst/>
                <a:latin typeface="TH SarabunIT๙" pitchFamily="34" charset="-34"/>
                <a:cs typeface="TH SarabunIT๙" pitchFamily="34" charset="-34"/>
              </a:rPr>
              <a:t>พุทธศักราช 2457 และแก้ไขฉบับที่ </a:t>
            </a: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๑๒ หรืออยู่รวมกันโดยธรรมชาติเพื่อทำกิจกรรมร่วมกัน มีระบบความสัมพันธ์</a:t>
            </a:r>
            <a:b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ไม่เป็นทางการ และมีวัฒนธรรมที่หลากหลาย แบ่งตามพื้นที่เป็น ๒ ส่วน คือ</a:t>
            </a:r>
          </a:p>
          <a:p>
            <a:pPr marL="177800" indent="-1778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ชุมชนที่ตั้งอยู่ในพื้นที่จังหวัด</a:t>
            </a:r>
          </a:p>
          <a:p>
            <a:pPr marL="177800" indent="-177800" algn="thaiDist">
              <a:buFont typeface="Arial" panose="020B0604020202020204" pitchFamily="34" charset="0"/>
              <a:buChar char="•"/>
            </a:pP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ชุมชนที่ตั้งอยู่ในกรุงเทพฯ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116"/>
            <a:ext cx="1162264" cy="11175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26260" y="1300006"/>
            <a:ext cx="2267744" cy="4514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th-TH" sz="3000" b="1" dirty="0">
                <a:solidFill>
                  <a:srgbClr val="008000"/>
                </a:solidFill>
                <a:effectLst>
                  <a:glow rad="50800">
                    <a:schemeClr val="bg1">
                      <a:alpha val="84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อำเภอคุณธรรม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1707654"/>
            <a:ext cx="2274071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ส่วนราชการระดับอำเภอ องค์กรปกครองส่วนท้องถิ่น ภาคธุรกิจ ภาคเอกชน ชุมชน สถาบันทางศาสนา สมาคม </a:t>
            </a:r>
            <a:r>
              <a:rPr lang="th-TH" sz="2000" spc="-9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มูลนิธิและทุกภาคส่วน ซึ่งอยู่ในเขต</a:t>
            </a:r>
            <a:r>
              <a:rPr lang="th-TH" sz="20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พื้นที่อำเภอนั้น เข้ามามีส่วนร่วม</a:t>
            </a:r>
            <a:r>
              <a:rPr lang="th-TH" sz="2000" spc="5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ในการแสดงเจตนารมณ์ และ</a:t>
            </a:r>
          </a:p>
          <a:p>
            <a:pPr algn="r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มุ่งมั่นที่จะดำเนินการ</a:t>
            </a:r>
          </a:p>
          <a:p>
            <a:pPr algn="r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ส่งเสริมและพัฒนา</a:t>
            </a:r>
          </a:p>
          <a:p>
            <a:pPr algn="r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คุณธรรมในอำเภอ</a:t>
            </a:r>
            <a:endParaRPr lang="th-TH" sz="2000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95565" y="1275606"/>
            <a:ext cx="2267744" cy="4514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th-TH" sz="3000" b="1" dirty="0">
                <a:solidFill>
                  <a:srgbClr val="6600CC"/>
                </a:solidFill>
                <a:effectLst>
                  <a:glow rad="50800">
                    <a:schemeClr val="bg1">
                      <a:alpha val="84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จังหวัดคุณธรรม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74045" y="1707654"/>
            <a:ext cx="2274071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จังหวัดที่ผู้ว่าราชการจังหวัด </a:t>
            </a:r>
            <a:b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ส่วนราชการ หน่วยงานรัฐวิสาหกิจระดับจังหวัด อำเภอทุกแห่ง องค์การบริหารส่วนจังหวัด เทศบาลนคร สถาบันอุดมศึกษา สภาหอการค้า สภาอุตสาหกรรม สภาวัฒนธรรมจังหวัด เครือข่าย</a:t>
            </a:r>
            <a:r>
              <a:rPr lang="th-TH" sz="1800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ภาครัฐ ภาคเอกชน สถาบันทางศาสนา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สมาคม มูลนิธิและทุกภาคส่วนของจังหวัด เข้ามามีส่วนร่วมในการแสดงเจตนารมณ์และมุ่งมั่นที่จะ</a:t>
            </a:r>
            <a:r>
              <a:rPr lang="th-TH" sz="1800" spc="-4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ดำเนินการส่งเสริมคุณธรรมในจังหวัด</a:t>
            </a:r>
            <a:endParaRPr lang="th-TH" sz="1800" spc="-40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2" y="3122113"/>
            <a:ext cx="2115963" cy="232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9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5" b="9710"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r="23132"/>
          <a:stretch/>
        </p:blipFill>
        <p:spPr>
          <a:xfrm>
            <a:off x="872526" y="897433"/>
            <a:ext cx="4308236" cy="4122589"/>
          </a:xfrm>
          <a:prstGeom prst="rect">
            <a:avLst/>
          </a:prstGeom>
        </p:spPr>
      </p:pic>
      <p:cxnSp>
        <p:nvCxnSpPr>
          <p:cNvPr id="3" name="Straight Connector 17"/>
          <p:cNvCxnSpPr/>
          <p:nvPr/>
        </p:nvCxnSpPr>
        <p:spPr>
          <a:xfrm flipH="1">
            <a:off x="2699792" y="555526"/>
            <a:ext cx="648072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0032" y="3651870"/>
            <a:ext cx="3168352" cy="55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th-TH" b="1" dirty="0">
                <a:solidFill>
                  <a:srgbClr val="0033CC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ระดับส่งเสริมคุณธรรม</a:t>
            </a:r>
          </a:p>
        </p:txBody>
      </p:sp>
      <p:cxnSp>
        <p:nvCxnSpPr>
          <p:cNvPr id="9" name="Straight Connector 17"/>
          <p:cNvCxnSpPr/>
          <p:nvPr/>
        </p:nvCxnSpPr>
        <p:spPr>
          <a:xfrm flipV="1">
            <a:off x="4572000" y="4142207"/>
            <a:ext cx="3240360" cy="13720"/>
          </a:xfrm>
          <a:prstGeom prst="line">
            <a:avLst/>
          </a:prstGeom>
          <a:ln w="41275">
            <a:solidFill>
              <a:srgbClr val="0000FF">
                <a:alpha val="51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23928" y="2355726"/>
            <a:ext cx="2736304" cy="55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th-TH" b="1" dirty="0">
                <a:solidFill>
                  <a:srgbClr val="C00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    ระดับคุณธรรม</a:t>
            </a:r>
          </a:p>
        </p:txBody>
      </p:sp>
      <p:cxnSp>
        <p:nvCxnSpPr>
          <p:cNvPr id="16" name="Straight Connector 17"/>
          <p:cNvCxnSpPr/>
          <p:nvPr/>
        </p:nvCxnSpPr>
        <p:spPr>
          <a:xfrm>
            <a:off x="3779912" y="2859782"/>
            <a:ext cx="3096344" cy="1"/>
          </a:xfrm>
          <a:prstGeom prst="line">
            <a:avLst/>
          </a:prstGeom>
          <a:ln w="41275">
            <a:solidFill>
              <a:srgbClr val="C00000">
                <a:alpha val="6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7"/>
          <p:cNvCxnSpPr/>
          <p:nvPr/>
        </p:nvCxnSpPr>
        <p:spPr>
          <a:xfrm>
            <a:off x="3059832" y="1635646"/>
            <a:ext cx="2952328" cy="0"/>
          </a:xfrm>
          <a:prstGeom prst="line">
            <a:avLst/>
          </a:prstGeom>
          <a:ln w="41275">
            <a:solidFill>
              <a:srgbClr val="EEB000"/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9" y="1667981"/>
            <a:ext cx="1603051" cy="15959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7544" y="2067694"/>
            <a:ext cx="1158560" cy="86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th-TH" sz="4400" b="1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๓</a:t>
            </a:r>
            <a:r>
              <a:rPr lang="th-TH" sz="3600" b="1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algn="ctr">
              <a:lnSpc>
                <a:spcPts val="2900"/>
              </a:lnSpc>
            </a:pPr>
            <a:r>
              <a:rPr lang="th-TH" b="1" dirty="0">
                <a:solidFill>
                  <a:srgbClr val="FF000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</a:t>
            </a:r>
            <a:endParaRPr lang="th-TH" sz="3200" b="1" dirty="0">
              <a:solidFill>
                <a:srgbClr val="FF0000"/>
              </a:solidFill>
              <a:effectLst>
                <a:glow rad="1016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3589333"/>
            <a:ext cx="1584177" cy="12866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60" y="2715766"/>
            <a:ext cx="1366196" cy="945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4283968" y="285978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ผ่านเกณฑ์ประเมินระดับที่ 1 และดำเนินการข้อ 4-๖ ทุกข้อ ไม่น้อยกว่า</a:t>
            </a:r>
          </a:p>
          <a:p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ข้อละ 1 คะแนน รวมแล้วไม่น้อยกว่า 4 คะแนน และมีผลรวมคะแนน</a:t>
            </a:r>
          </a:p>
          <a:p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1-6 ไม่น้อยกว่า 8 คะแนน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9049" y="4142207"/>
            <a:ext cx="426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ดำเนินการข้อ ๑-๓ ทุกข้อ ไม่น้อยกว่าข้อละ 1 คะแนน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รวมแล้วไม่น้อยกว่า ๔ คะแนน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47" y="1197754"/>
            <a:ext cx="868334" cy="7257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44" y="2491679"/>
            <a:ext cx="826299" cy="6905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2" y="3825294"/>
            <a:ext cx="802682" cy="67085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79943" y="3867894"/>
            <a:ext cx="703825" cy="596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sz="3200" b="1" dirty="0">
                <a:solidFill>
                  <a:srgbClr val="008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๑</a:t>
            </a:r>
            <a:endParaRPr lang="th-TH" sz="3600" b="1" dirty="0">
              <a:solidFill>
                <a:srgbClr val="008000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98992" y="2592153"/>
            <a:ext cx="753951" cy="596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b="1" dirty="0">
                <a:solidFill>
                  <a:srgbClr val="C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๒</a:t>
            </a:r>
            <a:endParaRPr lang="th-TH" sz="3200" b="1" dirty="0">
              <a:solidFill>
                <a:srgbClr val="C00000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67744" y="1332373"/>
            <a:ext cx="72008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th-TH" b="1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๓</a:t>
            </a:r>
            <a:endParaRPr lang="th-TH" sz="3200" b="1" dirty="0"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63888" y="1648420"/>
            <a:ext cx="542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ผ่านเกณฑ์ประเมินระดับที่ 1 ระดับที่ 2 และดำเนินการข้อ 7-๙ ทุกข้อ ไม่น้อยกว่า</a:t>
            </a:r>
            <a:b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ข้อละ 1 คะแนน รวมแล้วไม่น้อยกว่า 4 คะแนน และมีผลรวมคะแนนข้อ 1-9 </a:t>
            </a:r>
            <a:b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12 คะแนน</a:t>
            </a:r>
            <a:endParaRPr lang="th-TH" sz="1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4" y="73843"/>
            <a:ext cx="365537" cy="5525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7" y="120118"/>
            <a:ext cx="483518" cy="483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3269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          </a:t>
            </a:r>
            <a:r>
              <a:rPr lang="th-TH" sz="3200" b="1" dirty="0">
                <a:solidFill>
                  <a:srgbClr val="7030A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เกณฑ์การประเมิน</a:t>
            </a:r>
          </a:p>
          <a:p>
            <a:pPr algn="r"/>
            <a:r>
              <a:rPr lang="th-TH" sz="4000" b="1" dirty="0">
                <a:solidFill>
                  <a:srgbClr val="7030A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</a:t>
            </a:r>
            <a:r>
              <a:rPr lang="th-TH" sz="36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 องค์กร อำเภอ และจังหวัดคุณธรรม</a:t>
            </a:r>
            <a:endParaRPr lang="th-TH" sz="4000" b="1" dirty="0">
              <a:solidFill>
                <a:srgbClr val="008000"/>
              </a:solidFill>
              <a:effectLst>
                <a:glow rad="101600">
                  <a:schemeClr val="bg1"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63937" r="74651"/>
          <a:stretch/>
        </p:blipFill>
        <p:spPr>
          <a:xfrm>
            <a:off x="0" y="3171466"/>
            <a:ext cx="1381836" cy="14867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78" y="1407721"/>
            <a:ext cx="1052194" cy="10920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3419872" y="1131590"/>
            <a:ext cx="2736304" cy="55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th-TH" b="1" dirty="0">
                <a:solidFill>
                  <a:srgbClr val="D68A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itchFamily="34" charset="-34"/>
              </a:rPr>
              <a:t> ระดับคุณธรรมต้นแบบ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12862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23478"/>
            <a:ext cx="5466686" cy="5466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25082" r="37388" b="12561"/>
          <a:stretch/>
        </p:blipFill>
        <p:spPr>
          <a:xfrm flipH="1">
            <a:off x="2321293" y="847755"/>
            <a:ext cx="1189045" cy="1513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0" y="136239"/>
            <a:ext cx="1332931" cy="1283383"/>
          </a:xfrm>
          <a:prstGeom prst="rect">
            <a:avLst/>
          </a:prstGeom>
        </p:spPr>
      </p:pic>
      <p:cxnSp>
        <p:nvCxnSpPr>
          <p:cNvPr id="6" name="Straight Connector 17"/>
          <p:cNvCxnSpPr/>
          <p:nvPr/>
        </p:nvCxnSpPr>
        <p:spPr>
          <a:xfrm flipH="1">
            <a:off x="2915816" y="726801"/>
            <a:ext cx="648072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123478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ตัวชี้วัดและเกณฑ์การประเมิน</a:t>
            </a:r>
            <a:r>
              <a:rPr lang="th-TH" sz="4000" b="1" dirty="0">
                <a:solidFill>
                  <a:srgbClr val="7030A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000" b="1" dirty="0">
                <a:solidFill>
                  <a:srgbClr val="F24CA3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ชุมชนคุณธรรม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2429" y="856319"/>
            <a:ext cx="35016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1 ชุมชนส่งเสริมคุณธรรม</a:t>
            </a:r>
            <a:endParaRPr lang="th-TH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81209"/>
              </p:ext>
            </p:extLst>
          </p:nvPr>
        </p:nvGraphicFramePr>
        <p:xfrm>
          <a:off x="611560" y="1562070"/>
          <a:ext cx="7992885" cy="3169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rgbClr val="F24CA3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rgbClr val="F24CA3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spc="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24CA3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spc="-30" baseline="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ชุมชนมีผู้นำและคนในชุมชนเห็นพ้องร่วมกันประกาศเจตนารมณ์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ที่จะพัฒนาชุมชนให้เป็นชุมชนคุณธรรม</a:t>
                      </a:r>
                      <a:endParaRPr lang="th-TH" sz="1050" spc="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จำนวนครัวเรือน ๘๐.๐๐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ขึ้นไป </a:t>
                      </a:r>
                      <a:b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ที่ร่วมประกาศเจตนารมณ์โดยทำเป็น</a:t>
                      </a:r>
                      <a:b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ลายลักษณ์อักษร</a:t>
                      </a:r>
                      <a:endParaRPr lang="th-TH" sz="1050" spc="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จำนวนครัวเรือน ๕๐.๐๐-๗๙.๙๙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b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ที่ร่วมประกาศเจตนารมณ์โดยทำเป็นลายลักษณ์อักษร</a:t>
                      </a:r>
                      <a:endParaRPr lang="th-TH" sz="1050" spc="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ชุมชนร่วมกันกำหนดคุณธรรมเป้าหมาย และกำหนด “ปัญหาที่อยากแก้” และ “ความดีที่อยากทำ” 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BC5E1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จำนวนครัวเรือน ตั้งแต่ ๘๐.๐๐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ขึ้นไป ที่ร่วมกำหนดคุณธรรมเป้าหมาย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อย่างน้อย 3 เรื่อง</a:t>
                      </a:r>
                      <a:endParaRPr lang="th-TH" sz="1050" spc="0" baseline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BC5E1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จำนวนครัวเรือน ๕๐.๐๐-๗๙.๙๙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 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ที่ร่วมกำหนดคุณธรรมเป้าหมาย 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อย่างน้อย 2 เรื่อง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BC5E1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720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ชุมชนร่วมกันจัดทำแผนส่งเสริมคุณธรรมของชุมชนเกี่ยวกับปัญหาที่อยากแก้ และความดีที่อยากทำ ซึ่งเป็นความต้องการของคนในชุมชนเพื่อประโยชน์สุขของชุมชน (การระเบิดจากข้างใน) 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จำนวนครัวเรือน ตั้งแต่ ๘๐.๐๐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ขึ้นไป มีส่วนร่วมประชุมประชาคม จัดทำแผนส่งเสริมคุณธรรมของชุมชนโดยมีการมอบหมายผู้รับผิดชอบชัดเจน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จำนวนครัวเรือน ตั้งแต่ ๕๐.๐๐-๗๙.๙๙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มีส่วนร่วมประชุมประชาคม จัดทำแผนส่งเสริมคุณธรรมของชุมชนโดยมีการมอบหมายผู้รับผิดชอบชัดเจน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7" t="37795" r="20511" b="47017"/>
          <a:stretch/>
        </p:blipFill>
        <p:spPr>
          <a:xfrm>
            <a:off x="-36512" y="1936011"/>
            <a:ext cx="661049" cy="8262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4941" y="1898134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1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7" t="37795" r="20511" b="47017"/>
          <a:stretch/>
        </p:blipFill>
        <p:spPr>
          <a:xfrm>
            <a:off x="-25165" y="2762230"/>
            <a:ext cx="661049" cy="826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3594" y="2724353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2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7" t="37795" r="20511" b="47017"/>
          <a:stretch/>
        </p:blipFill>
        <p:spPr>
          <a:xfrm>
            <a:off x="-49489" y="3592195"/>
            <a:ext cx="661049" cy="8262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27918" y="3554318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3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332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23478"/>
            <a:ext cx="5466686" cy="54666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676" y="375506"/>
            <a:ext cx="2268252" cy="2268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0" y="64231"/>
            <a:ext cx="1332931" cy="1283383"/>
          </a:xfrm>
          <a:prstGeom prst="rect">
            <a:avLst/>
          </a:prstGeom>
        </p:spPr>
      </p:pic>
      <p:cxnSp>
        <p:nvCxnSpPr>
          <p:cNvPr id="6" name="Straight Connector 17"/>
          <p:cNvCxnSpPr/>
          <p:nvPr/>
        </p:nvCxnSpPr>
        <p:spPr>
          <a:xfrm flipH="1">
            <a:off x="2915816" y="726801"/>
            <a:ext cx="648072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85579" y="783459"/>
            <a:ext cx="3058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2 ชุมชนคุณธรรม</a:t>
            </a:r>
            <a:endParaRPr lang="th-TH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58643"/>
              </p:ext>
            </p:extLst>
          </p:nvPr>
        </p:nvGraphicFramePr>
        <p:xfrm>
          <a:off x="611560" y="1399650"/>
          <a:ext cx="7992885" cy="3413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rgbClr val="F24CA3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rgbClr val="F24CA3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spc="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24CA3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ความสำเร็จของชุมชนตามแผนส่งเสริมคุณธรรม โดยชุมชนมีการจัดกิจกรรมแก้ไขปัญหาของชุมชน และมีการส่งเสริม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การทำความดีเทิดทูนสถาบันฯ และปฏิบัติตามคุณธรรม ที่ระบุไว้ในแผนฯ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การดำเนินการตามแผนส่งเสริมคุณธรรม 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ที่กำหนดไว้ มีผลสำเร็จตั้งแต่ ๖๐.๐๐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ขึ้นไป และเป็นไปตามเป้าหมายของกิจกรรมที่กำหนดไว้ 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kern="1200" spc="-5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การดำเนินการตามแผนส่งเสริม</a:t>
                      </a:r>
                      <a:r>
                        <a:rPr lang="th-TH" sz="1600" kern="1200" spc="-50" baseline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คุณธรรม </a:t>
                      </a:r>
                      <a:r>
                        <a:rPr lang="th-TH" sz="1600" kern="120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ที่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กำหนดไว้ มีผลสำเร็จตั้งแต่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4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0.00-59.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99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และเป็นไปตามเป้าหมายของกิจกรรมที่กำหนดไว้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rgbClr val="FCD8E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ชุมชนมีการติดตามประเมินผลสำเร็จเพื่อทบทวน ปรับปรุง แผนส่งเสริมคุณธรรมของชุมชนให้มีคุณภาพและบรรลุผล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BC5E1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thaiDi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th-TH" sz="1600" kern="1200" spc="-8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มีการประเมินและรายงานผลสำเร็จของแผน</a:t>
                      </a:r>
                    </a:p>
                    <a:p>
                      <a:pPr marL="85725" indent="-85725" algn="thaiDi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มีการทบทวน ปรับปรุงแผนส่งเสริมคุณธรรมของชุมชนที่มีคุณภาพ</a:t>
                      </a:r>
                      <a:endParaRPr lang="th-TH" sz="1050" spc="0" baseline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BC5E1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มีการประเมินและรายงานผลสำเร็จของแผน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BC5E1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720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ชุมชนมีการประกาศยกย่องเชิดชูบุคคลผู้ทำความดีและหรือบุคคลผู้มีคุณธรรมในชุมชนและหรือบุคคลอื่นที่ทำความดีให้กับชุมชน 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spc="-7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มีการประกาศยกย่องเชิดชูบุคคลผู้ทำความดี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และหรือบุคคลผู้มีคุณธรรมในชุมชนและหรือบุคคลอื่นที่ทำความดีให้กับชุมชนอย่างน้อย 2 ครั้ง/ปี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spc="-9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มีการประกาศยกย่องเชิดชูบุคคลผู้ทำความ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ดีและหรือบุคคลผู้มีคุณธรรมในชุมชนและหรือบุคคลอื่นที่ทำความดีให้กับชุมชนอย่างน้อย 1 ครั้ง/ปี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7" t="37795" r="20511" b="47017"/>
          <a:stretch/>
        </p:blipFill>
        <p:spPr>
          <a:xfrm>
            <a:off x="-36512" y="1961555"/>
            <a:ext cx="661049" cy="8262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4941" y="1923678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4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7" t="37795" r="20511" b="47017"/>
          <a:stretch/>
        </p:blipFill>
        <p:spPr>
          <a:xfrm>
            <a:off x="-25165" y="2969667"/>
            <a:ext cx="661049" cy="826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3594" y="2931790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5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7" t="37795" r="20511" b="47017"/>
          <a:stretch/>
        </p:blipFill>
        <p:spPr>
          <a:xfrm>
            <a:off x="-49489" y="3977779"/>
            <a:ext cx="661049" cy="8262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27918" y="3939902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6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" y="123478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ตัวชี้วัดและเกณฑ์การประเมิน</a:t>
            </a:r>
            <a:r>
              <a:rPr lang="th-TH" sz="4000" b="1" dirty="0">
                <a:solidFill>
                  <a:srgbClr val="7030A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000" b="1" dirty="0">
                <a:solidFill>
                  <a:srgbClr val="F24CA3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ชุมชนคุณธรรม</a:t>
            </a:r>
          </a:p>
        </p:txBody>
      </p:sp>
    </p:spTree>
    <p:extLst>
      <p:ext uri="{BB962C8B-B14F-4D97-AF65-F5344CB8AC3E}">
        <p14:creationId xmlns:p14="http://schemas.microsoft.com/office/powerpoint/2010/main" val="8622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447514"/>
            <a:ext cx="2412268" cy="24122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23478"/>
            <a:ext cx="5466686" cy="5466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0" y="-92546"/>
            <a:ext cx="1332931" cy="1283383"/>
          </a:xfrm>
          <a:prstGeom prst="rect">
            <a:avLst/>
          </a:prstGeom>
        </p:spPr>
      </p:pic>
      <p:cxnSp>
        <p:nvCxnSpPr>
          <p:cNvPr id="6" name="Straight Connector 17"/>
          <p:cNvCxnSpPr/>
          <p:nvPr/>
        </p:nvCxnSpPr>
        <p:spPr>
          <a:xfrm flipH="1">
            <a:off x="2915816" y="726801"/>
            <a:ext cx="648072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9671" y="738600"/>
            <a:ext cx="34563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3 ชุมชนคุณธรรมต้นแบบ</a:t>
            </a:r>
            <a:endParaRPr lang="th-TH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74854"/>
              </p:ext>
            </p:extLst>
          </p:nvPr>
        </p:nvGraphicFramePr>
        <p:xfrm>
          <a:off x="611560" y="1203598"/>
          <a:ext cx="7992885" cy="3803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rgbClr val="F24CA3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rgbClr val="F24CA3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spc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spc="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24CA3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ความสำเร็จของชุมชนตามแผนส่งเสริมคุณธรรม โดยชุมชนมีการจัดกิจกรรมแก้ไขปัญหาของชุมชน และมีการส่งเสริม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การทำความดีเทิดทูนสถาบันฯ และปฏิบัติตามคุณธรรมที่ระบุไว้ในแผนฯ ทำให้คนในชุมชนมีพฤติกรรมที่เปลี่ยนแปลงไปในทางที่ดีขึ้น</a:t>
                      </a:r>
                      <a:endParaRPr lang="th-TH" sz="70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th-TH" sz="16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การดำเนินการตามแผนส่งเสริมคุณธรรม</a:t>
                      </a:r>
                      <a:br>
                        <a:rPr lang="th-TH" sz="16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ที่กำหนดไว้ มีผลสำเร็จตั้งแต่ 8๐.๐๐ </a:t>
                      </a:r>
                      <a:r>
                        <a:rPr lang="en-US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ขึ้นไป และเป็นไปตามเป้าหมาย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th-TH" sz="16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มีการประเมินความพึงพอใจ </a:t>
                      </a:r>
                      <a:r>
                        <a:rPr lang="th-TH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และมีผลการประเมิน</a:t>
                      </a:r>
                      <a:r>
                        <a:rPr lang="th-TH" sz="16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ความพึงพอใจไม่น้อยกว่า </a:t>
                      </a:r>
                      <a:br>
                        <a:rPr lang="th-TH" sz="16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8๐.๐๐ </a:t>
                      </a:r>
                      <a:r>
                        <a:rPr lang="en-US" sz="16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6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ขึ้นไป</a:t>
                      </a:r>
                      <a:endParaRPr lang="en-US" sz="1600" kern="1200" spc="0" baseline="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36000" marR="36000" marB="36000">
                    <a:solidFill>
                      <a:srgbClr val="FCD8E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th-TH" sz="1600" kern="1200" spc="-7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การดำเนินการตามแผนส่งเสริมคุณธรรม</a:t>
                      </a:r>
                      <a:r>
                        <a:rPr lang="th-TH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ที่กำหนดไว้ มีผลสำเร็จ 70.00-79.99</a:t>
                      </a:r>
                      <a:r>
                        <a:rPr lang="en-US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และเป็นไปตามเป้าหมาย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th-TH" sz="16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มีการประเมินความพึงพอใจ และมีผลการประเมิน</a:t>
                      </a:r>
                      <a:r>
                        <a:rPr lang="th-TH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ความพึงพอใจ 70.00-79.99</a:t>
                      </a:r>
                      <a:r>
                        <a:rPr lang="en-US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th-TH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ชุมชนมีการกำหนดกิจกรรมส่งเสริมคุณธรรม ใน ๓ มิติ คือ </a:t>
                      </a:r>
                      <a:r>
                        <a:rPr lang="th-TH" sz="1600" kern="1200" spc="-4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การนำหลักธรรมทางศาสนา หลักปรัชญาของเศรษฐกิจพอเพียง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และวิถีวัฒนธรรมที่ดีงาม มาแก้ปัญหาของชุมชน และบ่มเพาะคุณธรรมความดีที่อยากทำ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BC5E1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มีการจัดกิจกรรมครบทั้ง ๓ มิติ</a:t>
                      </a:r>
                      <a:endParaRPr lang="th-TH" sz="1050" spc="0" baseline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BC5E1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มีการจัดกิจกรรม จำนวน ๒ มิติ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BC5E1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720"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ชุมชนมีองค์ความรู้จากการเป็นชุมชนคุณธรรมต้นแบบ สามารถเป็นแหล่งแลกเปลี่ยนเรียนรู้ถ่ายทอดให้กับชุมชนอื่นๆ เข้าศึกษาดูงานได้</a:t>
                      </a:r>
                      <a:endParaRPr lang="th-TH" sz="1050" spc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ชุมชนมีองค์ความรู้จากการเป็นชุมชน</a:t>
                      </a:r>
                      <a:r>
                        <a:rPr lang="th-TH" sz="1600" kern="1200" spc="-3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คุณธรรมต้นแบบ ที่สามารถให้หน่วยงาน</a:t>
                      </a:r>
                      <a:r>
                        <a:rPr lang="th-TH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/ชุมชนอื่นๆ เข้ามาศึกษาดูงาน หรือไปเ</a:t>
                      </a:r>
                      <a:r>
                        <a:rPr lang="th-TH" sz="1600" kern="1200" spc="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ผยแพร่</a:t>
                      </a:r>
                      <a:r>
                        <a:rPr lang="th-TH" sz="1600" kern="1200" spc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ไม่น้อยกว่า ๕ ครั้งต่อปี</a:t>
                      </a:r>
                      <a:endParaRPr lang="th-TH" sz="1050" spc="0" dirty="0">
                        <a:solidFill>
                          <a:srgbClr val="0000FF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rgbClr val="FCD8EB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ชุมชนมีองค์ความรู้จากการเป็นชุมชน</a:t>
                      </a:r>
                      <a:r>
                        <a:rPr lang="th-TH" sz="1600" spc="-5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คุณธรรมต้นแบบ ที่สามารถให้หน่วยงาน</a:t>
                      </a:r>
                      <a:r>
                        <a:rPr lang="th-TH" sz="160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/</a:t>
                      </a:r>
                      <a:r>
                        <a:rPr lang="th-TH" sz="1600" spc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ชุมชนอื่นๆ เข้ามาศึกษาดูงาน หรือไปเผยแพร่ ๓ ครั้งต่อปี</a:t>
                      </a:r>
                      <a:endParaRPr lang="en-US" sz="1200" spc="0" baseline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17780" marT="0" marB="0">
                    <a:solidFill>
                      <a:srgbClr val="FCD8EB">
                        <a:alpha val="6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7" t="37795" r="20511" b="47017"/>
          <a:stretch/>
        </p:blipFill>
        <p:spPr>
          <a:xfrm>
            <a:off x="-36512" y="2033563"/>
            <a:ext cx="661049" cy="8262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4941" y="1995686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7" t="37795" r="20511" b="47017"/>
          <a:stretch/>
        </p:blipFill>
        <p:spPr>
          <a:xfrm>
            <a:off x="-25165" y="3041675"/>
            <a:ext cx="661049" cy="826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3594" y="3003798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8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7" t="37795" r="20511" b="47017"/>
          <a:stretch/>
        </p:blipFill>
        <p:spPr>
          <a:xfrm>
            <a:off x="-49489" y="4049787"/>
            <a:ext cx="661049" cy="8262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27918" y="4011910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9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123478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ตัวชี้วัดและเกณฑ์การประเมิน</a:t>
            </a:r>
            <a:r>
              <a:rPr lang="th-TH" sz="4000" b="1" dirty="0">
                <a:solidFill>
                  <a:srgbClr val="7030A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000" b="1" dirty="0">
                <a:solidFill>
                  <a:srgbClr val="F24CA3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ชุมชนคุณธรรม</a:t>
            </a:r>
          </a:p>
        </p:txBody>
      </p:sp>
    </p:spTree>
    <p:extLst>
      <p:ext uri="{BB962C8B-B14F-4D97-AF65-F5344CB8AC3E}">
        <p14:creationId xmlns:p14="http://schemas.microsoft.com/office/powerpoint/2010/main" val="105769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25082" r="37388" b="12561"/>
          <a:stretch/>
        </p:blipFill>
        <p:spPr>
          <a:xfrm flipH="1">
            <a:off x="2321293" y="847755"/>
            <a:ext cx="1189045" cy="1513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38" y="267494"/>
            <a:ext cx="5433612" cy="473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0" y="-20538"/>
            <a:ext cx="1332931" cy="1283383"/>
          </a:xfrm>
          <a:prstGeom prst="rect">
            <a:avLst/>
          </a:prstGeom>
        </p:spPr>
      </p:pic>
      <p:cxnSp>
        <p:nvCxnSpPr>
          <p:cNvPr id="6" name="Straight Connector 17"/>
          <p:cNvCxnSpPr/>
          <p:nvPr/>
        </p:nvCxnSpPr>
        <p:spPr>
          <a:xfrm flipH="1">
            <a:off x="2915816" y="726801"/>
            <a:ext cx="648072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123478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ตัวชี้วัดและเกณฑ์การประเมิน </a:t>
            </a:r>
            <a:r>
              <a:rPr lang="th-TH" sz="40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องค์กรคุณธรรม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8110" y="714110"/>
            <a:ext cx="41044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1 องค์กรส่งเสริมคุณธรรม</a:t>
            </a:r>
            <a:endParaRPr lang="th-TH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96366"/>
              </p:ext>
            </p:extLst>
          </p:nvPr>
        </p:nvGraphicFramePr>
        <p:xfrm>
          <a:off x="611560" y="1419622"/>
          <a:ext cx="7992885" cy="3261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องค์กรมีการประกาศเจตนารมณ์ร่วมกันที่จะขับเคลื่อนหน่วยงานให้เป็นองค์กรคุณธรรม</a:t>
                      </a:r>
                      <a:endParaRPr lang="th-TH" sz="1050" dirty="0">
                        <a:solidFill>
                          <a:srgbClr val="FF000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ผู้บริหารและสมาชิก</a:t>
                      </a:r>
                      <a:r>
                        <a:rPr lang="th-TH" sz="1600" spc="-7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ในองค์กร ตั้งแต่ ๘๐.๐๐</a:t>
                      </a:r>
                      <a:r>
                        <a:rPr lang="en-US" sz="1600" spc="-7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ขึ้นไป ประกาศ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เจตนารมณ์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ร่วมกันเป็นลายลักษณ์อักษร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ผู้บริหารและสมาชิก</a:t>
                      </a:r>
                      <a:r>
                        <a:rPr lang="th-TH" sz="1600" spc="-5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ในองค์กร ตั้งแต่ ๕๐.๐๐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๗๙.๙๙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% 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ประกาศ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เจตนารมณ์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ร่วมกันเป็นลายลักษณ์อักษร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องค์กรมีการกำหนดคุณธรรมเป้าหมาย และกำหนด “ปัญหาที่อยากแก้” และ“ความดีที่อยากทำ” ที่สอดคล้องกับคุณธรรม ๔ ประการ พอเพียง วินัย สุจริต จิตอาสา</a:t>
                      </a:r>
                      <a:endParaRPr lang="th-TH" sz="105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ผู้บริหารและสมาชิกในองค์กร ตั้งแต่ 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8๐.๐๐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ขึ้นไป ร่วมกันกำหนดคุณธรรมเป้าหมาย อย่างน้อย ๓ เรื่อง 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ผู้บริหารและสมาชิกในองค์กร ตั้งแต่ </a:t>
                      </a:r>
                      <a:b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5๐.๐๐</a:t>
                      </a:r>
                      <a:r>
                        <a:rPr lang="en-US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7๙.๙๙</a:t>
                      </a:r>
                      <a:r>
                        <a:rPr lang="en-US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% </a:t>
                      </a: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ร่วมกันกำหนดคุณธรรมเป้าหมาย จำนวน ๒ เรื่อง </a:t>
                      </a:r>
                      <a:endParaRPr lang="en-US" sz="12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720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การจัดทำแผนส่งเสริมคุณธรรมอย่างมีส่วนร่วมของบุคลากรในองค์กรที่สอดคล้องกับคุณธรรมเป้าหมายที่กำหนด</a:t>
                      </a:r>
                      <a:endParaRPr lang="th-TH" sz="105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มีแผนส่งเสริมคุณธรรมขององค์กร</a:t>
                      </a:r>
                      <a:b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แบบมีส่วนร่วมจากทุกฝ่ายในองค์กร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-มีการมอบหมายหน่วยงานรับผิดชอบ</a:t>
                      </a:r>
                      <a:b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การดำเนินงาน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มีแผนส่งเสริมคุณธรรมขององค์กร</a:t>
                      </a:r>
                      <a:b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แบบมีส่วนร่วมจากทุกฝ่ายในองค์กร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-มีการมอบหมายบุคลากรรับผิดชอบ</a:t>
                      </a:r>
                      <a:b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spc="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การดำเนินงาน</a:t>
                      </a:r>
                      <a:endParaRPr lang="en-US" sz="1600" spc="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84317" y="1821004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4061" y="1766402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1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65752" y="2685100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5496" y="2630498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2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65752" y="3538480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5496" y="3483878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3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718649"/>
            <a:ext cx="4487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ต้องมีองค์กรในสังกัดที่ประเมินได้ในระดับ “ส่งเสริมคุณธรรม” </a:t>
            </a:r>
          </a:p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8๐</a:t>
            </a:r>
            <a:r>
              <a:rPr lang="en-US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u="sng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653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2" y="267494"/>
            <a:ext cx="5416067" cy="473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0" y="-20538"/>
            <a:ext cx="1332931" cy="1283383"/>
          </a:xfrm>
          <a:prstGeom prst="rect">
            <a:avLst/>
          </a:prstGeom>
        </p:spPr>
      </p:pic>
      <p:cxnSp>
        <p:nvCxnSpPr>
          <p:cNvPr id="6" name="Straight Connector 17"/>
          <p:cNvCxnSpPr/>
          <p:nvPr/>
        </p:nvCxnSpPr>
        <p:spPr>
          <a:xfrm flipH="1">
            <a:off x="2915816" y="726801"/>
            <a:ext cx="6480720" cy="0"/>
          </a:xfrm>
          <a:prstGeom prst="line">
            <a:avLst/>
          </a:prstGeom>
          <a:ln w="41275">
            <a:solidFill>
              <a:srgbClr val="00B0F0">
                <a:alpha val="50000"/>
              </a:srgbClr>
            </a:solidFill>
            <a:tailEnd type="oval"/>
          </a:ln>
          <a:effectLst>
            <a:glow rad="508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676" y="375506"/>
            <a:ext cx="2268252" cy="2268252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58067"/>
              </p:ext>
            </p:extLst>
          </p:nvPr>
        </p:nvGraphicFramePr>
        <p:xfrm>
          <a:off x="611560" y="1399650"/>
          <a:ext cx="7992885" cy="35234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 คะแนน</a:t>
                      </a: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baseline="0" dirty="0">
                          <a:solidFill>
                            <a:srgbClr val="002060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คะแนน</a:t>
                      </a:r>
                      <a:endParaRPr lang="th-TH" sz="240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องค์กรมีผลสำเร็จของการดำเนินกิจกรรมตามแผนส่งเสริมคุณธรรมที่กำหนดไว้</a:t>
                      </a:r>
                      <a:endParaRPr lang="th-TH" sz="105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การดำเนินการตามแผนที่กำหนดไว้ </a:t>
                      </a:r>
                      <a:br>
                        <a:rPr lang="th-TH" sz="16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มีผลสำเร็จตั้งแต่ ๖๐.๐๐ </a:t>
                      </a:r>
                      <a:r>
                        <a:rPr lang="en-US" sz="16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baseline="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ขึ้นไป และเป็นไปตามเป้าหมาย</a:t>
                      </a:r>
                      <a:endParaRPr lang="en-US" sz="1200" baseline="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195" marR="17780" marT="0" marB="0"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การดำเนินการตามแผนที่กำหนดไว้ 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มีผลสำเร็จตั้งแต่ 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0.00-59.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99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% 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และเป็นไปตามเป้าหมาย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36195" marR="17780" marT="0" marB="0">
                    <a:solidFill>
                      <a:schemeClr val="accent3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องค์กรมีการติดตามประเมินผลสำเร็จเพื่อทบทวน ปรับปรุง แผนส่งเสริมคุณธรรมขององค์กรให้มีคุณภาพและบรรลุคุณธรรมเป้าหมายที่กำหนด</a:t>
                      </a:r>
                      <a:endParaRPr lang="th-TH" sz="105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- </a:t>
                      </a:r>
                      <a:r>
                        <a:rPr lang="th-TH" sz="1600" spc="-6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มีการประเมินและรายงานผลสำเร็จของแผน</a:t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- มีการทบทวน ปรับปรุงแผนส่งเสริมคุณธรรมขององค์กรที่มีคุณภาพ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6195" marR="17780" marT="0" marB="0"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มีการประเมินและรายงานผลสำเร็จ</a:t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IT๙"/>
                        </a:rPr>
                        <a:t>ของแผน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6195" marR="17780" marT="0" marB="0">
                    <a:solidFill>
                      <a:schemeClr val="accent3">
                        <a:tint val="2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720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องค์กรมีการยกย่อง เชิดชู บุคลากรที่ทำความดีจนเป็นแบบอย่างได้ และหรือหน่วยงานที่มีโครงการดีเด่นในการ</a:t>
                      </a:r>
                      <a:r>
                        <a:rPr lang="th-TH" sz="1600" kern="1200" spc="-30" baseline="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ส่งเสริมคุณธรรมเป้าหมายตามแผนส่งเสริมคุณธรรมที่กำหนดไว้</a:t>
                      </a:r>
                      <a:endParaRPr lang="th-TH" sz="1050" spc="-30" baseline="0" dirty="0">
                        <a:solidFill>
                          <a:srgbClr val="002060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มีการประกาศยกย่องเชิดชูบุคลากร</a:t>
                      </a:r>
                      <a:b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ที่ทำความดีจนเป็นแบบอย่างได้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 มีการประกาศยกย่องเชิดชูหน่วยงานภายในหรือภายนอก ที่มีการ</a:t>
                      </a:r>
                      <a:r>
                        <a:rPr lang="th-TH" sz="1600" spc="-4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ส่งเสริมคุณธรรมเป้าหมาย</a:t>
                      </a:r>
                      <a:r>
                        <a:rPr lang="th-TH" sz="1600" dirty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จนเป็นแบบอย่าง</a:t>
                      </a:r>
                      <a:endParaRPr lang="en-US" sz="16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80" marR="17780" marT="0" marB="0"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มีการประกาศยกย่องเชิดชูบุคลากร</a:t>
                      </a:r>
                      <a:b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ที่ทำความดีจนเป็นแบบอย่างได้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tint val="40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84317" y="1906272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4061" y="1851670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4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65752" y="2770368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5496" y="2715766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5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5" t="37994" r="58682" b="47287"/>
          <a:stretch/>
        </p:blipFill>
        <p:spPr>
          <a:xfrm>
            <a:off x="65752" y="3634464"/>
            <a:ext cx="581811" cy="7267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5496" y="3579862"/>
            <a:ext cx="55929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6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87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688838"/>
            <a:ext cx="41044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>
                      <a:alpha val="78000"/>
                    </a:schemeClr>
                  </a:glow>
                </a:effectLst>
                <a:latin typeface="TH SarabunIT๙" panose="020B0500040200020003" pitchFamily="34" charset="-34"/>
                <a:cs typeface="TH SarabunIT๙" pitchFamily="34" charset="-34"/>
              </a:rPr>
              <a:t>ระดับ 2 องค์กรคุณธรรม</a:t>
            </a:r>
            <a:endParaRPr lang="th-TH" spc="-7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>
                    <a:alpha val="78000"/>
                  </a:scheme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123478"/>
            <a:ext cx="9143999" cy="5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th-TH" sz="3600" b="1" dirty="0">
                <a:solidFill>
                  <a:srgbClr val="0070C0"/>
                </a:solidFill>
                <a:effectLst>
                  <a:glow rad="101600">
                    <a:schemeClr val="bg1">
                      <a:alpha val="87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ตัวชี้วัดและเกณฑ์การประเมิน </a:t>
            </a:r>
            <a:r>
              <a:rPr lang="th-TH" sz="4000" b="1" dirty="0">
                <a:solidFill>
                  <a:srgbClr val="008000"/>
                </a:solidFill>
                <a:effectLst>
                  <a:glow rad="1016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องค์กรคุณธรรม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7944" y="699542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และต้องมีองค์กรในสังกัดที่ประเมินได้ในระดับ “คุณธรรม” </a:t>
            </a:r>
          </a:p>
          <a:p>
            <a:r>
              <a:rPr lang="th-TH" sz="20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ไม่น้อยกว่า 7๐</a:t>
            </a:r>
            <a:r>
              <a:rPr lang="en-US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0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148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4832</Words>
  <Application>Microsoft Office PowerPoint</Application>
  <PresentationFormat>นำเสนอทางหน้าจอ (16:9)</PresentationFormat>
  <Paragraphs>443</Paragraphs>
  <Slides>26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1" baseType="lpstr">
      <vt:lpstr>TH SarabunIT๙</vt:lpstr>
      <vt:lpstr>Calibri</vt:lpstr>
      <vt:lpstr>Arial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Tawanchay Bumrungpong</cp:lastModifiedBy>
  <cp:revision>577</cp:revision>
  <cp:lastPrinted>2021-04-29T03:07:04Z</cp:lastPrinted>
  <dcterms:created xsi:type="dcterms:W3CDTF">2018-04-13T07:11:57Z</dcterms:created>
  <dcterms:modified xsi:type="dcterms:W3CDTF">2021-06-29T09:51:32Z</dcterms:modified>
</cp:coreProperties>
</file>