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8" r:id="rId2"/>
    <p:sldId id="257" r:id="rId3"/>
    <p:sldId id="262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9" r:id="rId13"/>
  </p:sldIdLst>
  <p:sldSz cx="9144000" cy="6858000" type="screen4x3"/>
  <p:notesSz cx="6796088" cy="9871075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FFCC00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48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71" cy="49355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49544" y="0"/>
            <a:ext cx="2944971" cy="49355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A80D28-793A-4950-8656-E4EFECA214F8}" type="datetimeFigureOut">
              <a:rPr lang="th-TH" smtClean="0"/>
              <a:t>16/12/63</a:t>
            </a:fld>
            <a:endParaRPr lang="th-TH"/>
          </a:p>
        </p:txBody>
      </p:sp>
      <p:sp>
        <p:nvSpPr>
          <p:cNvPr id="4" name="ตัวแทน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39775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79609" y="4688761"/>
            <a:ext cx="5436870" cy="444198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9375808"/>
            <a:ext cx="2944971" cy="4935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49544" y="9375808"/>
            <a:ext cx="2944971" cy="4935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766A79-216F-4AC7-B562-F94E56853A2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39112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13418-9517-4EA3-8839-1B3392CCB509}" type="datetimeFigureOut">
              <a:rPr lang="th-TH" smtClean="0"/>
              <a:t>16/12/63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2227C-FBEF-4E15-A606-D4F323A10B2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26549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13418-9517-4EA3-8839-1B3392CCB509}" type="datetimeFigureOut">
              <a:rPr lang="th-TH" smtClean="0"/>
              <a:t>16/12/63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2227C-FBEF-4E15-A606-D4F323A10B2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62161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13418-9517-4EA3-8839-1B3392CCB509}" type="datetimeFigureOut">
              <a:rPr lang="th-TH" smtClean="0"/>
              <a:t>16/12/63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2227C-FBEF-4E15-A606-D4F323A10B2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875046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64638"/>
            <a:ext cx="9144000" cy="7680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932725"/>
            <a:ext cx="9144000" cy="3840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0" y="6618000"/>
            <a:ext cx="9144000" cy="24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9144000" cy="9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9263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13418-9517-4EA3-8839-1B3392CCB509}" type="datetimeFigureOut">
              <a:rPr lang="th-TH" smtClean="0"/>
              <a:t>16/12/63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2227C-FBEF-4E15-A606-D4F323A10B2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56999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13418-9517-4EA3-8839-1B3392CCB509}" type="datetimeFigureOut">
              <a:rPr lang="th-TH" smtClean="0"/>
              <a:t>16/12/63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2227C-FBEF-4E15-A606-D4F323A10B2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34099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13418-9517-4EA3-8839-1B3392CCB509}" type="datetimeFigureOut">
              <a:rPr lang="th-TH" smtClean="0"/>
              <a:t>16/12/63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2227C-FBEF-4E15-A606-D4F323A10B2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09135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13418-9517-4EA3-8839-1B3392CCB509}" type="datetimeFigureOut">
              <a:rPr lang="th-TH" smtClean="0"/>
              <a:t>16/12/63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2227C-FBEF-4E15-A606-D4F323A10B2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80432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13418-9517-4EA3-8839-1B3392CCB509}" type="datetimeFigureOut">
              <a:rPr lang="th-TH" smtClean="0"/>
              <a:t>16/12/63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2227C-FBEF-4E15-A606-D4F323A10B2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64589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13418-9517-4EA3-8839-1B3392CCB509}" type="datetimeFigureOut">
              <a:rPr lang="th-TH" smtClean="0"/>
              <a:t>16/12/63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2227C-FBEF-4E15-A606-D4F323A10B2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8657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13418-9517-4EA3-8839-1B3392CCB509}" type="datetimeFigureOut">
              <a:rPr lang="th-TH" smtClean="0"/>
              <a:t>16/12/63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2227C-FBEF-4E15-A606-D4F323A10B2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29798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13418-9517-4EA3-8839-1B3392CCB509}" type="datetimeFigureOut">
              <a:rPr lang="th-TH" smtClean="0"/>
              <a:t>16/12/63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2227C-FBEF-4E15-A606-D4F323A10B2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36723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C13418-9517-4EA3-8839-1B3392CCB509}" type="datetimeFigureOut">
              <a:rPr lang="th-TH" smtClean="0"/>
              <a:t>16/12/63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92227C-FBEF-4E15-A606-D4F323A10B2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39593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emf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emf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8.emf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/>
          <p:nvPr/>
        </p:nvSpPr>
        <p:spPr>
          <a:xfrm>
            <a:off x="-1" y="1772816"/>
            <a:ext cx="9144000" cy="14401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h-TH" altLang="ko-K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การขับเคลื่อนแผนแม่บทส่งเสริมคุณธรรมแห่งชาติ </a:t>
            </a:r>
          </a:p>
          <a:p>
            <a:pPr algn="ctr"/>
            <a:r>
              <a:rPr lang="th-TH" altLang="ko-K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ประจำปีงบประมาณ พ.ศ. 2564</a:t>
            </a:r>
            <a:endParaRPr lang="ko-KR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47664" y="3390091"/>
            <a:ext cx="61991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นายอนุชา  หะระหนี</a:t>
            </a:r>
          </a:p>
          <a:p>
            <a:pPr algn="ctr"/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ผู้อำนวยการสำนักงานเลขานุการคณะกรรมการส่งเสริมคุณธรรมแห่งชาติ</a:t>
            </a:r>
            <a:endParaRPr lang="th-TH" sz="24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70730" y="5157192"/>
            <a:ext cx="4953000" cy="1339440"/>
          </a:xfrm>
          <a:prstGeom prst="rect">
            <a:avLst/>
          </a:prstGeom>
        </p:spPr>
        <p:txBody>
          <a:bodyPr lIns="107287" tIns="53643" rIns="107287" bIns="53643">
            <a:spAutoFit/>
          </a:bodyPr>
          <a:lstStyle/>
          <a:p>
            <a:pPr algn="ctr"/>
            <a:r>
              <a:rPr lang="th-TH" sz="16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กรมการศาสนา กระทรวงวัฒนธรรม</a:t>
            </a:r>
          </a:p>
          <a:p>
            <a:pPr algn="ctr"/>
            <a:r>
              <a:rPr lang="th-TH" sz="16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สำนักงานเลขานุการคณะกรรมการส่งเสริม</a:t>
            </a:r>
            <a:r>
              <a:rPr lang="th-TH" sz="16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คุณธรรมแห่งชาติ</a:t>
            </a:r>
          </a:p>
          <a:p>
            <a:pPr algn="ctr"/>
            <a:r>
              <a:rPr lang="th-TH" sz="16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โทรศัพท์ 0 2209 3732-3 โทรสาร 0 2202 9628</a:t>
            </a:r>
            <a:endParaRPr lang="th-TH" sz="16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algn="ctr"/>
            <a:r>
              <a:rPr lang="en-US" sz="16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Email : nmpc.dra@gmail.com </a:t>
            </a:r>
          </a:p>
          <a:p>
            <a:pPr algn="ctr"/>
            <a:r>
              <a:rPr lang="en-US" sz="16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Website : http://nmpc.dra.go.th</a:t>
            </a:r>
          </a:p>
        </p:txBody>
      </p:sp>
      <p:pic>
        <p:nvPicPr>
          <p:cNvPr id="7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620688"/>
            <a:ext cx="1008112" cy="1008112"/>
          </a:xfrm>
          <a:prstGeom prst="rect">
            <a:avLst/>
          </a:prstGeom>
        </p:spPr>
      </p:pic>
      <p:pic>
        <p:nvPicPr>
          <p:cNvPr id="8" name="Picture 2" descr="C:\Users\Admin\Desktop\สนง.ขับเคลื่อนฯ\Desk\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8437" y="332656"/>
            <a:ext cx="833563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71376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ข้อความ 1"/>
          <p:cNvSpPr>
            <a:spLocks noGrp="1"/>
          </p:cNvSpPr>
          <p:nvPr>
            <p:ph type="body" sz="quarter" idx="10"/>
          </p:nvPr>
        </p:nvSpPr>
        <p:spPr>
          <a:xfrm>
            <a:off x="0" y="260648"/>
            <a:ext cx="9144000" cy="1080120"/>
          </a:xfrm>
        </p:spPr>
        <p:txBody>
          <a:bodyPr>
            <a:noAutofit/>
          </a:bodyPr>
          <a:lstStyle/>
          <a:p>
            <a:r>
              <a:rPr lang="th-TH" sz="2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การจัดสรรงบประมาณ โครงการค่าใช้จ่ายการดำเนินงานคณะกรรมการส่งเสริมคุณธรรมแห่งชาติ</a:t>
            </a:r>
          </a:p>
          <a:p>
            <a:r>
              <a:rPr lang="th-TH" sz="2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ปีงบประมาณ พ.ศ</a:t>
            </a:r>
            <a:r>
              <a:rPr lang="th-TH" sz="2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.2564</a:t>
            </a:r>
            <a:endParaRPr lang="th-TH" sz="2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" name="แผนผังลำดับงาน: ตัวเชื่อมต่อ 5"/>
          <p:cNvSpPr/>
          <p:nvPr/>
        </p:nvSpPr>
        <p:spPr>
          <a:xfrm>
            <a:off x="539552" y="1628800"/>
            <a:ext cx="4680520" cy="4464496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7" name="คอร์ด 6"/>
          <p:cNvSpPr/>
          <p:nvPr/>
        </p:nvSpPr>
        <p:spPr>
          <a:xfrm>
            <a:off x="539552" y="1628800"/>
            <a:ext cx="4680520" cy="4464496"/>
          </a:xfrm>
          <a:prstGeom prst="chord">
            <a:avLst>
              <a:gd name="adj1" fmla="val 1715347"/>
              <a:gd name="adj2" fmla="val 1267721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10" name="TextBox 9"/>
          <p:cNvSpPr txBox="1"/>
          <p:nvPr/>
        </p:nvSpPr>
        <p:spPr>
          <a:xfrm rot="1863344">
            <a:off x="1932057" y="2646538"/>
            <a:ext cx="309411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จัดสรรให้แต่ละจังหวัดแล้ว </a:t>
            </a:r>
          </a:p>
          <a:p>
            <a:pPr algn="ctr"/>
            <a:r>
              <a:rPr lang="th-TH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25,000 บาท</a:t>
            </a:r>
            <a:endParaRPr lang="th-TH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TextBox 22"/>
          <p:cNvSpPr txBox="1"/>
          <p:nvPr/>
        </p:nvSpPr>
        <p:spPr>
          <a:xfrm rot="1816370">
            <a:off x="573410" y="3975604"/>
            <a:ext cx="373692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จัดสรรงวดที่ 2 ประมาณ มี.ค. 64</a:t>
            </a:r>
          </a:p>
          <a:p>
            <a:pPr algn="ctr"/>
            <a:r>
              <a:rPr lang="th-TH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25,000 บาท</a:t>
            </a:r>
            <a:endParaRPr lang="th-TH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99179" y="2097567"/>
            <a:ext cx="2946640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เพื่อเป็นค่าใช้จ่ายในการดำเนินงาน</a:t>
            </a:r>
          </a:p>
          <a:p>
            <a:pPr>
              <a:lnSpc>
                <a:spcPct val="150000"/>
              </a:lnSpc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ขับเคลื่อนแผนแม่บทและแผนปฏิบัติการ</a:t>
            </a:r>
          </a:p>
          <a:p>
            <a:pPr>
              <a:lnSpc>
                <a:spcPct val="150000"/>
              </a:lnSpc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ส่งเสริมคุณธรรมแห่งชาติ ฉบับที่ 1 </a:t>
            </a:r>
          </a:p>
          <a:p>
            <a:pPr>
              <a:lnSpc>
                <a:spcPct val="150000"/>
              </a:lnSpc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ประกอบด้วย 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การจัดประชุม 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การประชาสัมพันธ์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การจัดกิจกรรม 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และค่าใช้จ่ายอื่นๆ ที่เกี่ยวกับ</a:t>
            </a:r>
          </a:p>
          <a:p>
            <a:pPr>
              <a:lnSpc>
                <a:spcPct val="150000"/>
              </a:lnSpc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การส่งเสริมคุณธรรมแห่งชาติ</a:t>
            </a:r>
            <a:endParaRPr lang="th-TH" sz="20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5" name="Isosceles Triangle 8">
            <a:extLst>
              <a:ext uri="{FF2B5EF4-FFF2-40B4-BE49-F238E27FC236}">
                <a16:creationId xmlns="" xmlns:a16="http://schemas.microsoft.com/office/drawing/2014/main" id="{FED1BF7A-7546-4AF8-89CC-3CEC8A5874C0}"/>
              </a:ext>
            </a:extLst>
          </p:cNvPr>
          <p:cNvSpPr/>
          <p:nvPr/>
        </p:nvSpPr>
        <p:spPr>
          <a:xfrm rot="14672285">
            <a:off x="7620787" y="4530490"/>
            <a:ext cx="656564" cy="787748"/>
          </a:xfrm>
          <a:custGeom>
            <a:avLst/>
            <a:gdLst/>
            <a:ahLst/>
            <a:cxnLst/>
            <a:rect l="l" t="t" r="r" b="b"/>
            <a:pathLst>
              <a:path w="2708011" h="3228660">
                <a:moveTo>
                  <a:pt x="1895121" y="2005092"/>
                </a:moveTo>
                <a:cubicBezTo>
                  <a:pt x="1769067" y="2196199"/>
                  <a:pt x="1559641" y="2315968"/>
                  <a:pt x="1331007" y="2327705"/>
                </a:cubicBezTo>
                <a:cubicBezTo>
                  <a:pt x="1102373" y="2339443"/>
                  <a:pt x="881783" y="2241749"/>
                  <a:pt x="736821" y="2064556"/>
                </a:cubicBezTo>
                <a:lnTo>
                  <a:pt x="885891" y="1942602"/>
                </a:lnTo>
                <a:cubicBezTo>
                  <a:pt x="992076" y="2072396"/>
                  <a:pt x="1153658" y="2143956"/>
                  <a:pt x="1321132" y="2135359"/>
                </a:cubicBezTo>
                <a:cubicBezTo>
                  <a:pt x="1488607" y="2126761"/>
                  <a:pt x="1642011" y="2039030"/>
                  <a:pt x="1734346" y="1899045"/>
                </a:cubicBezTo>
                <a:close/>
                <a:moveTo>
                  <a:pt x="2315256" y="2179725"/>
                </a:moveTo>
                <a:cubicBezTo>
                  <a:pt x="2124977" y="2519973"/>
                  <a:pt x="1777729" y="2743099"/>
                  <a:pt x="1389179" y="2774782"/>
                </a:cubicBezTo>
                <a:cubicBezTo>
                  <a:pt x="1000629" y="2806465"/>
                  <a:pt x="621821" y="2642541"/>
                  <a:pt x="378934" y="2337614"/>
                </a:cubicBezTo>
                <a:lnTo>
                  <a:pt x="519502" y="2225645"/>
                </a:lnTo>
                <a:cubicBezTo>
                  <a:pt x="725082" y="2483736"/>
                  <a:pt x="1045705" y="2622480"/>
                  <a:pt x="1374574" y="2595664"/>
                </a:cubicBezTo>
                <a:cubicBezTo>
                  <a:pt x="1703443" y="2568848"/>
                  <a:pt x="1997353" y="2379994"/>
                  <a:pt x="2158406" y="2092008"/>
                </a:cubicBezTo>
                <a:close/>
                <a:moveTo>
                  <a:pt x="2315941" y="1615003"/>
                </a:moveTo>
                <a:lnTo>
                  <a:pt x="272242" y="1615003"/>
                </a:lnTo>
                <a:lnTo>
                  <a:pt x="872561" y="666216"/>
                </a:lnTo>
                <a:lnTo>
                  <a:pt x="872561" y="219906"/>
                </a:lnTo>
                <a:cubicBezTo>
                  <a:pt x="872561" y="98674"/>
                  <a:pt x="970839" y="396"/>
                  <a:pt x="1092071" y="396"/>
                </a:cubicBezTo>
                <a:lnTo>
                  <a:pt x="1293841" y="396"/>
                </a:lnTo>
                <a:lnTo>
                  <a:pt x="1294092" y="0"/>
                </a:lnTo>
                <a:lnTo>
                  <a:pt x="1294343" y="396"/>
                </a:lnTo>
                <a:lnTo>
                  <a:pt x="1470231" y="396"/>
                </a:lnTo>
                <a:cubicBezTo>
                  <a:pt x="1591463" y="396"/>
                  <a:pt x="1689741" y="98674"/>
                  <a:pt x="1689741" y="219906"/>
                </a:cubicBezTo>
                <a:lnTo>
                  <a:pt x="1689741" y="625313"/>
                </a:lnTo>
                <a:close/>
                <a:moveTo>
                  <a:pt x="2708011" y="2399368"/>
                </a:moveTo>
                <a:cubicBezTo>
                  <a:pt x="2440740" y="2877288"/>
                  <a:pt x="1950128" y="3187847"/>
                  <a:pt x="1403807" y="3224932"/>
                </a:cubicBezTo>
                <a:cubicBezTo>
                  <a:pt x="857486" y="3262017"/>
                  <a:pt x="329406" y="3020609"/>
                  <a:pt x="0" y="2583191"/>
                </a:cubicBezTo>
                <a:lnTo>
                  <a:pt x="143153" y="2475389"/>
                </a:lnTo>
                <a:cubicBezTo>
                  <a:pt x="436120" y="2864419"/>
                  <a:pt x="905784" y="3079123"/>
                  <a:pt x="1391671" y="3046140"/>
                </a:cubicBezTo>
                <a:cubicBezTo>
                  <a:pt x="1877558" y="3013157"/>
                  <a:pt x="2313899" y="2736952"/>
                  <a:pt x="2551604" y="2311899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26" name="Oval 21">
            <a:extLst>
              <a:ext uri="{FF2B5EF4-FFF2-40B4-BE49-F238E27FC236}">
                <a16:creationId xmlns="" xmlns:a16="http://schemas.microsoft.com/office/drawing/2014/main" id="{B92F2676-D90E-40BF-8AC5-C623D6EC5932}"/>
              </a:ext>
            </a:extLst>
          </p:cNvPr>
          <p:cNvSpPr>
            <a:spLocks noChangeAspect="1"/>
          </p:cNvSpPr>
          <p:nvPr/>
        </p:nvSpPr>
        <p:spPr>
          <a:xfrm>
            <a:off x="5046397" y="1720160"/>
            <a:ext cx="569454" cy="574210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29" name="Oval 21">
            <a:extLst>
              <a:ext uri="{FF2B5EF4-FFF2-40B4-BE49-F238E27FC236}">
                <a16:creationId xmlns="" xmlns:a16="http://schemas.microsoft.com/office/drawing/2014/main" id="{B92F2676-D90E-40BF-8AC5-C623D6EC5932}"/>
              </a:ext>
            </a:extLst>
          </p:cNvPr>
          <p:cNvSpPr>
            <a:spLocks noChangeAspect="1"/>
          </p:cNvSpPr>
          <p:nvPr/>
        </p:nvSpPr>
        <p:spPr>
          <a:xfrm rot="21022966">
            <a:off x="5614766" y="1456309"/>
            <a:ext cx="569454" cy="574210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pic>
        <p:nvPicPr>
          <p:cNvPr id="31" name="Picture 33" descr="https://static.thenounproject.com/png/2845065-20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8442" y="3615164"/>
            <a:ext cx="768350" cy="76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705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รูปห้าเหลี่ยม 26"/>
          <p:cNvSpPr/>
          <p:nvPr/>
        </p:nvSpPr>
        <p:spPr>
          <a:xfrm>
            <a:off x="539552" y="4207585"/>
            <a:ext cx="4752528" cy="1026115"/>
          </a:xfrm>
          <a:prstGeom prst="homePlate">
            <a:avLst/>
          </a:prstGeom>
          <a:solidFill>
            <a:srgbClr val="FFCC66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รูปห้าเหลี่ยม 4"/>
          <p:cNvSpPr/>
          <p:nvPr/>
        </p:nvSpPr>
        <p:spPr>
          <a:xfrm>
            <a:off x="467544" y="1556792"/>
            <a:ext cx="7200800" cy="102611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ตัวแทนข้อความ 1"/>
          <p:cNvSpPr>
            <a:spLocks noGrp="1"/>
          </p:cNvSpPr>
          <p:nvPr>
            <p:ph type="body" sz="quarter" idx="10"/>
          </p:nvPr>
        </p:nvSpPr>
        <p:spPr>
          <a:xfrm>
            <a:off x="0" y="260648"/>
            <a:ext cx="9144000" cy="1080120"/>
          </a:xfrm>
        </p:spPr>
        <p:txBody>
          <a:bodyPr>
            <a:noAutofit/>
          </a:bodyPr>
          <a:lstStyle/>
          <a:p>
            <a:r>
              <a:rPr lang="th-TH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การดำเนินงานเกี่ยวกับแผนส่งเสริมคุณธรรมของจังหวัด</a:t>
            </a:r>
            <a:endParaRPr lang="th-TH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1560" y="1628800"/>
            <a:ext cx="650210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การรายงานผลการดำเนินการตามแผนปฏิบัติการส่งเสริมคุณธรรม</a:t>
            </a:r>
          </a:p>
          <a:p>
            <a:r>
              <a:rPr lang="th-TH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ประจำปีงบประมาณ พ.ศ. 2563</a:t>
            </a:r>
            <a:endParaRPr lang="th-TH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75116" y="2780928"/>
            <a:ext cx="5673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>
                <a:latin typeface="TH SarabunPSK" pitchFamily="34" charset="-34"/>
                <a:cs typeface="TH SarabunPSK" pitchFamily="34" charset="-34"/>
              </a:rPr>
              <a:t>กรมการศาสนา</a:t>
            </a:r>
            <a:r>
              <a:rPr lang="th-TH" sz="2000" dirty="0">
                <a:latin typeface="TH SarabunPSK" pitchFamily="34" charset="-34"/>
                <a:cs typeface="TH SarabunPSK" pitchFamily="34" charset="-34"/>
              </a:rPr>
              <a:t>ได้รับข้อมูลจากทุกจังหวัดแล้ว </a:t>
            </a:r>
            <a:r>
              <a:rPr lang="th-TH" sz="2000" dirty="0" smtClean="0">
                <a:latin typeface="TH SarabunPSK" pitchFamily="34" charset="-34"/>
                <a:cs typeface="TH SarabunPSK" pitchFamily="34" charset="-34"/>
              </a:rPr>
              <a:t>อยู่ระหว่างการรวบรวมและวิเคราะห์</a:t>
            </a:r>
          </a:p>
          <a:p>
            <a:r>
              <a:rPr lang="th-TH" sz="2000" dirty="0" smtClean="0">
                <a:latin typeface="TH SarabunPSK" pitchFamily="34" charset="-34"/>
                <a:cs typeface="TH SarabunPSK" pitchFamily="34" charset="-34"/>
              </a:rPr>
              <a:t>เพื่อรายงานคณะกรรมการส่งเสริมคุณธรรมแห่งชาติ และ ครม. ตามลำดับ</a:t>
            </a:r>
            <a:endParaRPr lang="th-TH" sz="20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2520" y="4305290"/>
            <a:ext cx="417934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การจัดทำแผนปฏิบัติการส่งเสริมคุณธรรม</a:t>
            </a:r>
          </a:p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ประจำปีงบประมาณ พ.ศ. 2564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26641" y="5323855"/>
            <a:ext cx="486543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>
                <a:latin typeface="TH SarabunPSK" pitchFamily="34" charset="-34"/>
                <a:cs typeface="TH SarabunPSK" pitchFamily="34" charset="-34"/>
              </a:rPr>
              <a:t>แจ้งให้แต่ละจังหวัดส่งให้กรมการศาสนา </a:t>
            </a:r>
            <a:r>
              <a:rPr lang="th-TH" sz="2400" b="1" u="sng" dirty="0" smtClean="0">
                <a:latin typeface="TH SarabunPSK" pitchFamily="34" charset="-34"/>
                <a:cs typeface="TH SarabunPSK" pitchFamily="34" charset="-34"/>
              </a:rPr>
              <a:t>ภายในวันที่ 30 ธ.ค. 63</a:t>
            </a:r>
          </a:p>
          <a:p>
            <a:r>
              <a:rPr lang="th-TH" sz="2000" dirty="0" smtClean="0">
                <a:latin typeface="TH SarabunPSK" pitchFamily="34" charset="-34"/>
                <a:cs typeface="TH SarabunPSK" pitchFamily="34" charset="-34"/>
              </a:rPr>
              <a:t>เพื่อรายงานคณะกรรมการส่งเสริมคุณธรรมแห่งชาติ</a:t>
            </a:r>
            <a:endParaRPr lang="th-TH" sz="20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1" name="สี่เหลี่ยมผืนผ้ามุมมน 20"/>
          <p:cNvSpPr/>
          <p:nvPr/>
        </p:nvSpPr>
        <p:spPr>
          <a:xfrm>
            <a:off x="2987824" y="2582907"/>
            <a:ext cx="5832648" cy="1062117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8" name="สี่เหลี่ยมผืนผ้ามุมมน 27"/>
          <p:cNvSpPr/>
          <p:nvPr/>
        </p:nvSpPr>
        <p:spPr>
          <a:xfrm>
            <a:off x="3419872" y="5233701"/>
            <a:ext cx="4968552" cy="931604"/>
          </a:xfrm>
          <a:prstGeom prst="roundRect">
            <a:avLst/>
          </a:prstGeom>
          <a:noFill/>
          <a:ln>
            <a:solidFill>
              <a:srgbClr val="FFC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2101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/>
          <p:nvPr/>
        </p:nvSpPr>
        <p:spPr>
          <a:xfrm>
            <a:off x="1410092" y="4063973"/>
            <a:ext cx="6474276" cy="1585661"/>
          </a:xfrm>
          <a:prstGeom prst="rect">
            <a:avLst/>
          </a:prstGeom>
        </p:spPr>
        <p:txBody>
          <a:bodyPr wrap="square" lIns="107287" tIns="53643" rIns="107287" bIns="53643">
            <a:spAutoFit/>
          </a:bodyPr>
          <a:lstStyle/>
          <a:p>
            <a:pPr algn="ctr"/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สำนักงาน</a:t>
            </a:r>
            <a:r>
              <a:rPr lang="th-TH" sz="24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เลขานุการคณะกรรมการส่งเสริม</a:t>
            </a:r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คุณธรรมแห่งชาติ</a:t>
            </a:r>
          </a:p>
          <a:p>
            <a:pPr algn="ctr"/>
            <a:r>
              <a:rPr lang="th-TH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โทรศัพท์ 0 2209 3732-3 โทรสาร 0 2202 9628</a:t>
            </a:r>
            <a:endParaRPr lang="th-TH" sz="24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algn="ctr"/>
            <a:r>
              <a:rPr lang="en-US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Email : nmpc.dra@gmail.com </a:t>
            </a:r>
          </a:p>
          <a:p>
            <a:pPr algn="ctr"/>
            <a:r>
              <a:rPr lang="en-US" sz="2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Website : http://nmpc.dra.go.th</a:t>
            </a:r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2411760" y="2276872"/>
            <a:ext cx="426364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Thank you</a:t>
            </a:r>
            <a:endParaRPr lang="th-TH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88379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1" y="404664"/>
            <a:ext cx="9144000" cy="14401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028401" y="627660"/>
            <a:ext cx="708719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การประกาศยกย่องชุมชน องค์กร อำเภอ และจังหวัดคุณธรรม </a:t>
            </a:r>
          </a:p>
          <a:p>
            <a:pPr algn="ctr"/>
            <a:r>
              <a:rPr lang="th-TH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ปีงบประมาณ พ.ศ. 2562</a:t>
            </a:r>
            <a:endParaRPr lang="th-TH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578472" y="2060848"/>
            <a:ext cx="8058016" cy="846997"/>
          </a:xfrm>
          <a:prstGeom prst="rect">
            <a:avLst/>
          </a:prstGeom>
        </p:spPr>
        <p:txBody>
          <a:bodyPr wrap="square" lIns="107287" tIns="53643" rIns="107287" bIns="53643">
            <a:spAutoFit/>
          </a:bodyPr>
          <a:lstStyle/>
          <a:p>
            <a:pPr algn="ctr" defTabSz="712788"/>
            <a:r>
              <a:rPr lang="th-TH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ผลการประเมินชุมชน องค์กร อำเภอ และจังหวัดคุณธรรม ทั่วประเทศ</a:t>
            </a:r>
          </a:p>
          <a:p>
            <a:pPr algn="ctr" defTabSz="712788"/>
            <a:r>
              <a:rPr lang="th-TH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ปีงบประมาณ พ.ศ.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2562</a:t>
            </a:r>
            <a:r>
              <a:rPr lang="th-TH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9" name="ตาราง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8534868"/>
              </p:ext>
            </p:extLst>
          </p:nvPr>
        </p:nvGraphicFramePr>
        <p:xfrm>
          <a:off x="851985" y="3068960"/>
          <a:ext cx="7510990" cy="2520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5016"/>
                <a:gridCol w="1092508"/>
                <a:gridCol w="1024226"/>
                <a:gridCol w="1024226"/>
                <a:gridCol w="1092508"/>
                <a:gridCol w="1092506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ระดับ</a:t>
                      </a:r>
                      <a:endParaRPr lang="th-TH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406" marR="844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ชุมชน </a:t>
                      </a:r>
                      <a:endParaRPr lang="th-TH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406" marR="844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องค์กร</a:t>
                      </a:r>
                      <a:endParaRPr lang="th-TH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406" marR="844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อำเภอ</a:t>
                      </a:r>
                      <a:endParaRPr lang="th-TH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406" marR="844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จังหวัด</a:t>
                      </a:r>
                      <a:endParaRPr lang="th-TH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406" marR="844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th-TH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406" marR="84406"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ส่งเสริมคุณธรรม</a:t>
                      </a:r>
                      <a:endParaRPr lang="th-TH" sz="24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406" marR="8440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12,946</a:t>
                      </a:r>
                      <a:endParaRPr lang="th-TH" sz="24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406" marR="8440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5,291</a:t>
                      </a:r>
                      <a:endParaRPr lang="th-TH" sz="24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406" marR="8440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356</a:t>
                      </a:r>
                      <a:endParaRPr lang="th-TH" sz="24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406" marR="8440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15</a:t>
                      </a:r>
                      <a:endParaRPr lang="th-TH" sz="24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406" marR="8440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18,608</a:t>
                      </a:r>
                      <a:endParaRPr lang="th-TH" sz="24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406" marR="84406"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คุณธรรม</a:t>
                      </a:r>
                    </a:p>
                  </a:txBody>
                  <a:tcPr marL="84406" marR="8440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6,410</a:t>
                      </a:r>
                      <a:endParaRPr lang="th-TH" sz="24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406" marR="8440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3,146</a:t>
                      </a:r>
                      <a:endParaRPr lang="th-TH" sz="24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406" marR="8440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226</a:t>
                      </a:r>
                      <a:endParaRPr lang="th-TH" sz="24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406" marR="8440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37</a:t>
                      </a:r>
                      <a:endParaRPr lang="th-TH" sz="24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406" marR="8440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9,819</a:t>
                      </a:r>
                      <a:endParaRPr lang="th-TH" sz="24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406" marR="84406"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คุณธรรมต้นแบบ</a:t>
                      </a:r>
                    </a:p>
                  </a:txBody>
                  <a:tcPr marL="84406" marR="8440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2,933</a:t>
                      </a:r>
                      <a:endParaRPr lang="th-TH" sz="24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406" marR="8440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2,584</a:t>
                      </a:r>
                      <a:endParaRPr lang="th-TH" sz="24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406" marR="8440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218</a:t>
                      </a:r>
                      <a:endParaRPr lang="th-TH" sz="24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406" marR="8440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24</a:t>
                      </a:r>
                      <a:endParaRPr lang="th-TH" sz="2400" b="1" dirty="0" smtClean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406" marR="8440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5,759</a:t>
                      </a:r>
                      <a:endParaRPr lang="th-TH" sz="24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406" marR="84406"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th-TH" sz="24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406" marR="84406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22,289</a:t>
                      </a:r>
                      <a:endParaRPr lang="th-TH" sz="24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406" marR="84406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11,021</a:t>
                      </a:r>
                      <a:endParaRPr lang="th-TH" sz="24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406" marR="84406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800</a:t>
                      </a:r>
                      <a:endParaRPr lang="th-TH" sz="24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406" marR="84406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76</a:t>
                      </a:r>
                      <a:endParaRPr lang="th-TH" sz="24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406" marR="84406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34,186</a:t>
                      </a:r>
                      <a:endParaRPr lang="th-TH" sz="24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84406" marR="84406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771800" y="5673442"/>
            <a:ext cx="55483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th-TH" sz="2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ข้อมูลตามที่ปรากฏในหนังสือ “การส่งเสริมคุณธรรมแห่งชาติ ประจำปี </a:t>
            </a:r>
            <a:r>
              <a:rPr lang="en-US" sz="2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2562</a:t>
            </a:r>
            <a:r>
              <a:rPr lang="th-TH" sz="2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”</a:t>
            </a:r>
          </a:p>
          <a:p>
            <a:pPr algn="r"/>
            <a:r>
              <a:rPr lang="th-TH" sz="2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ซึ่งเสนอรายงาน ครม. ณ วันที่ </a:t>
            </a:r>
            <a:r>
              <a:rPr lang="en-US" sz="2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24 </a:t>
            </a:r>
            <a:r>
              <a:rPr lang="th-TH" sz="2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มีนาคม </a:t>
            </a:r>
            <a:r>
              <a:rPr lang="en-US" sz="2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2563</a:t>
            </a:r>
            <a:endParaRPr lang="th-TH" sz="2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86755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มุมมน 1"/>
          <p:cNvSpPr/>
          <p:nvPr/>
        </p:nvSpPr>
        <p:spPr>
          <a:xfrm>
            <a:off x="683568" y="2132856"/>
            <a:ext cx="7704856" cy="36724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" name="TextBox 3"/>
          <p:cNvSpPr txBox="1"/>
          <p:nvPr/>
        </p:nvSpPr>
        <p:spPr>
          <a:xfrm>
            <a:off x="978100" y="2636912"/>
            <a:ext cx="7176965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คณะกรรมการส่งเสริมคุณธรรมแห่งชาติ ในคราวประชุมครั้งที่ 1/2563 </a:t>
            </a:r>
          </a:p>
          <a:p>
            <a:pPr algn="ctr"/>
            <a:r>
              <a:rPr lang="th-TH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เมื่อวันที่ 2 กันยายน </a:t>
            </a:r>
            <a:r>
              <a:rPr lang="th-TH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2563 มีมติเห็นชอบให้</a:t>
            </a:r>
            <a:r>
              <a:rPr lang="th-TH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ประกาศยกย่อง </a:t>
            </a:r>
          </a:p>
          <a:p>
            <a:pPr algn="ctr"/>
            <a:r>
              <a:rPr lang="th-TH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โดยการมอบเกียรติบัตร</a:t>
            </a:r>
            <a:r>
              <a:rPr lang="th-TH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ให้กับชุมชน องค์กร อำเภอ และจังหวัด </a:t>
            </a:r>
          </a:p>
          <a:p>
            <a:pPr algn="ctr"/>
            <a:r>
              <a:rPr lang="th-TH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ตามประเภทและผลการประเมิน</a:t>
            </a:r>
            <a:r>
              <a:rPr lang="th-TH" b="1" dirty="0" smtClean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ปีงบประมาณ พ.ศ. 2562 </a:t>
            </a:r>
          </a:p>
          <a:p>
            <a:pPr algn="ctr"/>
            <a:r>
              <a:rPr lang="th-TH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เพื่อเป็นขวัญและกำลังใจ เป็นแรงจูงใจในการพัฒนา</a:t>
            </a:r>
          </a:p>
          <a:p>
            <a:pPr algn="ctr"/>
            <a:r>
              <a:rPr lang="th-TH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ชุมชน องค์กร อำเภอ และจังหวัดคุณธรรมต่อไป</a:t>
            </a:r>
            <a:endParaRPr lang="th-TH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28401" y="627660"/>
            <a:ext cx="708719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การประกาศยกย่องชุมชน องค์กร อำเภอ และจังหวัดคุณธรรม </a:t>
            </a:r>
          </a:p>
          <a:p>
            <a:pPr algn="ctr"/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ปีงบประมาณ พ.ศ. 2562</a:t>
            </a:r>
            <a:endParaRPr lang="th-TH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194593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สี่เหลี่ยมผืนผ้ามุมมน 28"/>
          <p:cNvSpPr/>
          <p:nvPr/>
        </p:nvSpPr>
        <p:spPr>
          <a:xfrm>
            <a:off x="4672104" y="4365104"/>
            <a:ext cx="4353314" cy="208533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7" name="สี่เหลี่ยมผืนผ้ามุมมน 26"/>
          <p:cNvSpPr/>
          <p:nvPr/>
        </p:nvSpPr>
        <p:spPr>
          <a:xfrm>
            <a:off x="217903" y="3645024"/>
            <a:ext cx="4248434" cy="2369880"/>
          </a:xfrm>
          <a:prstGeom prst="roundRect">
            <a:avLst/>
          </a:prstGeom>
          <a:solidFill>
            <a:srgbClr val="50AFB4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8" name="สี่เหลี่ยมผืนผ้ามุมมน 17"/>
          <p:cNvSpPr/>
          <p:nvPr/>
        </p:nvSpPr>
        <p:spPr>
          <a:xfrm>
            <a:off x="450928" y="1700809"/>
            <a:ext cx="7890462" cy="954107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9" name="TextBox 8"/>
          <p:cNvSpPr txBox="1"/>
          <p:nvPr/>
        </p:nvSpPr>
        <p:spPr>
          <a:xfrm>
            <a:off x="1242298" y="1693258"/>
            <a:ext cx="6930102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ได้รับเกียรติบัตรจาก</a:t>
            </a:r>
            <a:r>
              <a:rPr lang="th-TH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</a:t>
            </a:r>
            <a:r>
              <a:rPr lang="th-TH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ระธานอนุกรรมการส่งเสริมคุณธรรมระดับกระทรวง</a:t>
            </a:r>
            <a:endParaRPr lang="th-TH" sz="2400" b="1" dirty="0" smtClean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r"/>
            <a:r>
              <a:rPr lang="th-TH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โดย </a:t>
            </a:r>
            <a:r>
              <a:rPr lang="th-TH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ศปท</a:t>
            </a:r>
            <a:r>
              <a:rPr lang="th-TH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. หรือหน่วยงานที่รับผิดชอบแต่ละกระทรวง ดำเนินการ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1520" y="3723416"/>
            <a:ext cx="436179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ได้รับเกียรติบัตรจาก</a:t>
            </a:r>
            <a:endParaRPr lang="th-TH" sz="24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b="1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ประธานอนุกรรมการส่งเสริมคุณธรรม</a:t>
            </a:r>
          </a:p>
          <a:p>
            <a:r>
              <a:rPr lang="th-TH" b="1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กรุงเทพมหานคร </a:t>
            </a:r>
            <a:r>
              <a:rPr lang="th-TH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โดย สำนักวัฒนธรรม กีฬา </a:t>
            </a:r>
          </a:p>
          <a:p>
            <a:r>
              <a:rPr lang="th-TH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และการท่องเที่ยว หรือหน่วยงานที่รับผิดชอบ</a:t>
            </a:r>
          </a:p>
          <a:p>
            <a:r>
              <a:rPr lang="th-TH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ของ กทม. ดำเนินการ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13317" y="4509408"/>
            <a:ext cx="441210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ได้รับเกียรติบัตรจาก</a:t>
            </a:r>
            <a:endParaRPr lang="th-TH" sz="24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r"/>
            <a:r>
              <a:rPr lang="th-TH" b="1" dirty="0" smtClean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ประธานอนุกรรมการด้านการประเมินชุมชน องค์กร อำเภอ และจังหวัดคุณธรรม </a:t>
            </a:r>
            <a:endParaRPr lang="th-TH" b="1" dirty="0" smtClean="0">
              <a:solidFill>
                <a:srgbClr val="00206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r"/>
            <a:r>
              <a:rPr lang="th-TH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โดย </a:t>
            </a:r>
            <a:r>
              <a:rPr lang="th-TH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กรมการศาสนา ดำเนินการ</a:t>
            </a:r>
          </a:p>
        </p:txBody>
      </p:sp>
      <p:sp>
        <p:nvSpPr>
          <p:cNvPr id="19" name="คำบรรยายภาพแบบลูกศรลง 18"/>
          <p:cNvSpPr/>
          <p:nvPr/>
        </p:nvSpPr>
        <p:spPr>
          <a:xfrm rot="10800000">
            <a:off x="6292171" y="2518448"/>
            <a:ext cx="2110944" cy="957009"/>
          </a:xfrm>
          <a:prstGeom prst="downArrowCallou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8" name="TextBox 7"/>
          <p:cNvSpPr txBox="1"/>
          <p:nvPr/>
        </p:nvSpPr>
        <p:spPr>
          <a:xfrm>
            <a:off x="6330589" y="2952236"/>
            <a:ext cx="21630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องค์กรสังกัดกระทรวง</a:t>
            </a:r>
          </a:p>
        </p:txBody>
      </p:sp>
      <p:sp>
        <p:nvSpPr>
          <p:cNvPr id="24" name="สี่เหลี่ยมผืนผ้า 23"/>
          <p:cNvSpPr/>
          <p:nvPr/>
        </p:nvSpPr>
        <p:spPr>
          <a:xfrm>
            <a:off x="294870" y="166968"/>
            <a:ext cx="5645282" cy="1384995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lIns="91440" tIns="45720" rIns="91440" bIns="45720">
            <a:spAutoFit/>
          </a:bodyPr>
          <a:lstStyle/>
          <a:p>
            <a:r>
              <a:rPr lang="th-TH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แนวทางการประกาศยก</a:t>
            </a:r>
            <a:r>
              <a:rPr lang="th-TH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ย่อง</a:t>
            </a:r>
          </a:p>
          <a:p>
            <a:r>
              <a:rPr lang="th-TH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ชุมชน </a:t>
            </a:r>
            <a:r>
              <a:rPr lang="th-TH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องค์กร อำเภอ และจังหวัด</a:t>
            </a:r>
            <a:r>
              <a:rPr lang="th-TH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คุณธรรม</a:t>
            </a:r>
          </a:p>
          <a:p>
            <a:r>
              <a:rPr lang="th-TH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ปีงบประมาณ </a:t>
            </a:r>
            <a:r>
              <a:rPr lang="th-TH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พ.ศ. 2562</a:t>
            </a:r>
            <a:endParaRPr lang="th-TH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8" name="คำบรรยายภาพแบบลูกศรลง 27"/>
          <p:cNvSpPr/>
          <p:nvPr/>
        </p:nvSpPr>
        <p:spPr>
          <a:xfrm>
            <a:off x="1580899" y="2870205"/>
            <a:ext cx="2885438" cy="969307"/>
          </a:xfrm>
          <a:prstGeom prst="downArrowCallout">
            <a:avLst/>
          </a:prstGeom>
          <a:solidFill>
            <a:srgbClr val="50AFB4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TextBox 9"/>
          <p:cNvSpPr txBox="1"/>
          <p:nvPr/>
        </p:nvSpPr>
        <p:spPr>
          <a:xfrm>
            <a:off x="1665566" y="2996952"/>
            <a:ext cx="29911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ชุมชน และองค์กรสังกัด กทม.</a:t>
            </a:r>
          </a:p>
        </p:txBody>
      </p:sp>
      <p:sp>
        <p:nvSpPr>
          <p:cNvPr id="30" name="คำบรรยายภาพแบบลูกศรลง 29"/>
          <p:cNvSpPr/>
          <p:nvPr/>
        </p:nvSpPr>
        <p:spPr>
          <a:xfrm>
            <a:off x="4771407" y="3789040"/>
            <a:ext cx="3124039" cy="720080"/>
          </a:xfrm>
          <a:prstGeom prst="downArrowCallou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TextBox 11"/>
          <p:cNvSpPr txBox="1"/>
          <p:nvPr/>
        </p:nvSpPr>
        <p:spPr>
          <a:xfrm>
            <a:off x="4904345" y="3789327"/>
            <a:ext cx="30415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องค์กรอิสระและองค์กรเอกชน</a:t>
            </a:r>
          </a:p>
        </p:txBody>
      </p:sp>
      <p:sp>
        <p:nvSpPr>
          <p:cNvPr id="3" name="เมฆ 2"/>
          <p:cNvSpPr/>
          <p:nvPr/>
        </p:nvSpPr>
        <p:spPr>
          <a:xfrm>
            <a:off x="5868144" y="296467"/>
            <a:ext cx="1756046" cy="112599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TextBox 4"/>
          <p:cNvSpPr txBox="1"/>
          <p:nvPr/>
        </p:nvSpPr>
        <p:spPr>
          <a:xfrm>
            <a:off x="5975506" y="453019"/>
            <a:ext cx="15488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ส่วนกลาง</a:t>
            </a:r>
            <a:endParaRPr lang="th-TH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94267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เมฆ 13"/>
          <p:cNvSpPr/>
          <p:nvPr/>
        </p:nvSpPr>
        <p:spPr>
          <a:xfrm>
            <a:off x="5652120" y="610447"/>
            <a:ext cx="2063365" cy="1303215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TextBox 4"/>
          <p:cNvSpPr txBox="1"/>
          <p:nvPr/>
        </p:nvSpPr>
        <p:spPr>
          <a:xfrm>
            <a:off x="5786758" y="870352"/>
            <a:ext cx="18357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ส่วนภูมิภาค</a:t>
            </a:r>
            <a:endParaRPr lang="th-TH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pSp>
        <p:nvGrpSpPr>
          <p:cNvPr id="2" name="กลุ่ม 1"/>
          <p:cNvGrpSpPr/>
          <p:nvPr/>
        </p:nvGrpSpPr>
        <p:grpSpPr>
          <a:xfrm>
            <a:off x="294870" y="1976069"/>
            <a:ext cx="4121073" cy="3829195"/>
            <a:chOff x="5025008" y="2366886"/>
            <a:chExt cx="4464496" cy="3438378"/>
          </a:xfrm>
        </p:grpSpPr>
        <p:sp>
          <p:nvSpPr>
            <p:cNvPr id="18" name="สี่เหลี่ยมผืนผ้ามุมมน 17"/>
            <p:cNvSpPr/>
            <p:nvPr/>
          </p:nvSpPr>
          <p:spPr>
            <a:xfrm>
              <a:off x="5025008" y="3460219"/>
              <a:ext cx="4464496" cy="2345045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025008" y="3663022"/>
              <a:ext cx="4464496" cy="21280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h-TH" b="1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ได้รับเกียรติบัตรจาก</a:t>
              </a:r>
              <a:endPara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  <a:p>
              <a:pPr algn="ctr"/>
              <a:r>
                <a:rPr lang="th-TH" sz="3200" b="1" dirty="0" smtClean="0">
                  <a:solidFill>
                    <a:schemeClr val="bg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ประธานอนุกรรมการ</a:t>
              </a:r>
            </a:p>
            <a:p>
              <a:pPr algn="ctr"/>
              <a:r>
                <a:rPr lang="th-TH" sz="3200" b="1" dirty="0" smtClean="0">
                  <a:solidFill>
                    <a:schemeClr val="bg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ส่งเสริมคุณธรรมระดับจังหวัด</a:t>
              </a:r>
              <a:endParaRPr lang="th-TH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  <a:p>
              <a:pPr algn="ctr"/>
              <a:r>
                <a:rPr lang="th-TH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โดย สำนักงานวัฒนธรรมจังหวัดดำเนินการ</a:t>
              </a:r>
            </a:p>
          </p:txBody>
        </p:sp>
        <p:sp>
          <p:nvSpPr>
            <p:cNvPr id="19" name="คำบรรยายภาพแบบลูกศรลง 18"/>
            <p:cNvSpPr/>
            <p:nvPr/>
          </p:nvSpPr>
          <p:spPr>
            <a:xfrm>
              <a:off x="5169024" y="2366886"/>
              <a:ext cx="3121040" cy="1239984"/>
            </a:xfrm>
            <a:prstGeom prst="downArrowCallout">
              <a:avLst>
                <a:gd name="adj1" fmla="val 25000"/>
                <a:gd name="adj2" fmla="val 19649"/>
                <a:gd name="adj3" fmla="val 25000"/>
                <a:gd name="adj4" fmla="val 64977"/>
              </a:avLst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510576" y="2504824"/>
              <a:ext cx="2779838" cy="5250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3200" b="1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ชุมชน องค์กร อำเภอ</a:t>
              </a:r>
            </a:p>
          </p:txBody>
        </p:sp>
      </p:grpSp>
      <p:sp>
        <p:nvSpPr>
          <p:cNvPr id="24" name="สี่เหลี่ยมผืนผ้า 23"/>
          <p:cNvSpPr/>
          <p:nvPr/>
        </p:nvSpPr>
        <p:spPr>
          <a:xfrm>
            <a:off x="294871" y="188640"/>
            <a:ext cx="4781186" cy="1384995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lIns="91440" tIns="45720" rIns="91440" bIns="45720">
            <a:spAutoFit/>
          </a:bodyPr>
          <a:lstStyle/>
          <a:p>
            <a:r>
              <a:rPr lang="th-TH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แนวทางการประกาศยก</a:t>
            </a:r>
            <a:r>
              <a:rPr lang="th-TH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ย่อง</a:t>
            </a:r>
          </a:p>
          <a:p>
            <a:r>
              <a:rPr lang="th-TH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ชุมชน </a:t>
            </a:r>
            <a:r>
              <a:rPr lang="th-TH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องค์กร อำเภอ และจังหวัด</a:t>
            </a:r>
            <a:r>
              <a:rPr lang="th-TH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คุณธรรม</a:t>
            </a:r>
          </a:p>
          <a:p>
            <a:r>
              <a:rPr lang="th-TH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ปีงบประมาณ </a:t>
            </a:r>
            <a:r>
              <a:rPr lang="th-TH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พ.ศ. 2562</a:t>
            </a:r>
            <a:endParaRPr lang="th-TH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grpSp>
        <p:nvGrpSpPr>
          <p:cNvPr id="3" name="กลุ่ม 2"/>
          <p:cNvGrpSpPr/>
          <p:nvPr/>
        </p:nvGrpSpPr>
        <p:grpSpPr>
          <a:xfrm>
            <a:off x="4657168" y="2437677"/>
            <a:ext cx="4248434" cy="3943652"/>
            <a:chOff x="236062" y="2439062"/>
            <a:chExt cx="4602470" cy="3575842"/>
          </a:xfrm>
        </p:grpSpPr>
        <p:sp>
          <p:nvSpPr>
            <p:cNvPr id="27" name="สี่เหลี่ยมผืนผ้ามุมมน 26"/>
            <p:cNvSpPr/>
            <p:nvPr/>
          </p:nvSpPr>
          <p:spPr>
            <a:xfrm>
              <a:off x="236062" y="3460219"/>
              <a:ext cx="4602470" cy="2554685"/>
            </a:xfrm>
            <a:prstGeom prst="roundRect">
              <a:avLst/>
            </a:prstGeom>
            <a:solidFill>
              <a:srgbClr val="50AFB4"/>
            </a:solidFill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72480" y="3710316"/>
              <a:ext cx="4566052" cy="18697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h-TH" sz="2400" b="1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ได้รับเกียรติบัตรจาก</a:t>
              </a:r>
              <a:endPara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  <a:p>
              <a:pPr algn="ctr"/>
              <a:r>
                <a:rPr lang="th-TH" b="1" dirty="0" smtClean="0">
                  <a:solidFill>
                    <a:srgbClr val="FFFF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ประธานอนุกรรมการส่งเสริมคุณธรรม</a:t>
              </a:r>
            </a:p>
            <a:p>
              <a:pPr algn="ctr"/>
              <a:r>
                <a:rPr lang="th-TH" b="1" dirty="0" smtClean="0">
                  <a:solidFill>
                    <a:srgbClr val="FFFF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กระทรวงมหาดไทย </a:t>
              </a:r>
            </a:p>
            <a:p>
              <a:pPr algn="ctr"/>
              <a:r>
                <a:rPr lang="th-TH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โดย ศูนย์ปฏิบัติการต่อต้านการทุจริต กระทรวงมหาดไทย (</a:t>
              </a:r>
              <a:r>
                <a:rPr lang="th-TH" sz="2400" b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ศปท</a:t>
              </a:r>
              <a:r>
                <a:rPr lang="th-TH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.มท.) ดำเนินการ</a:t>
              </a:r>
            </a:p>
          </p:txBody>
        </p:sp>
        <p:sp>
          <p:nvSpPr>
            <p:cNvPr id="28" name="คำบรรยายภาพแบบลูกศรลง 27"/>
            <p:cNvSpPr/>
            <p:nvPr/>
          </p:nvSpPr>
          <p:spPr>
            <a:xfrm>
              <a:off x="1634566" y="2439062"/>
              <a:ext cx="2757703" cy="1186559"/>
            </a:xfrm>
            <a:prstGeom prst="downArrowCallout">
              <a:avLst/>
            </a:prstGeom>
            <a:solidFill>
              <a:srgbClr val="50AFB4"/>
            </a:solidFill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655965" y="2554423"/>
              <a:ext cx="2736304" cy="5860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h-TH" sz="3600" b="1" dirty="0" smtClean="0">
                  <a:solidFill>
                    <a:srgbClr val="FFFF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จังหวัด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2181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ข้อความ 1"/>
          <p:cNvSpPr>
            <a:spLocks noGrp="1"/>
          </p:cNvSpPr>
          <p:nvPr>
            <p:ph type="body" sz="quarter" idx="10"/>
          </p:nvPr>
        </p:nvSpPr>
        <p:spPr>
          <a:xfrm>
            <a:off x="0" y="116632"/>
            <a:ext cx="9144000" cy="768085"/>
          </a:xfrm>
        </p:spPr>
        <p:txBody>
          <a:bodyPr>
            <a:normAutofit/>
          </a:bodyPr>
          <a:lstStyle/>
          <a:p>
            <a:r>
              <a:rPr lang="th-TH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ตัวอย่างเกียรติบัตร</a:t>
            </a:r>
            <a:endParaRPr lang="th-TH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76056" y="1340768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TH SarabunPSK" pitchFamily="34" charset="-34"/>
                <a:cs typeface="TH SarabunPSK" pitchFamily="34" charset="-34"/>
              </a:rPr>
              <a:t>Logo</a:t>
            </a:r>
          </a:p>
          <a:p>
            <a:pPr algn="ctr"/>
            <a:r>
              <a:rPr lang="th-TH" sz="1400" dirty="0" smtClean="0">
                <a:latin typeface="TH SarabunPSK" pitchFamily="34" charset="-34"/>
                <a:cs typeface="TH SarabunPSK" pitchFamily="34" charset="-34"/>
              </a:rPr>
              <a:t>จังหวัด</a:t>
            </a:r>
            <a:endParaRPr lang="th-TH" sz="14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057134" y="395953"/>
            <a:ext cx="18630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ชุมชนคุณธรรม</a:t>
            </a:r>
            <a:endParaRPr lang="th-TH" sz="32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026" name="Picture 2" descr="D:\แจ้งประกาศยกย่อง 2562\ตัวอย่างออกแบบเกียรติบัตร\เกียรติบัตร02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704" y="836712"/>
            <a:ext cx="8094744" cy="5722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กลุ่ม 4"/>
          <p:cNvGrpSpPr/>
          <p:nvPr/>
        </p:nvGrpSpPr>
        <p:grpSpPr>
          <a:xfrm>
            <a:off x="3356259" y="1124744"/>
            <a:ext cx="2439877" cy="989945"/>
            <a:chOff x="3347864" y="1268760"/>
            <a:chExt cx="2580332" cy="1079940"/>
          </a:xfrm>
        </p:grpSpPr>
        <p:pic>
          <p:nvPicPr>
            <p:cNvPr id="1028" name="Picture 4" descr="DRA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67944" y="1268760"/>
              <a:ext cx="989945" cy="9899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Oval 5"/>
            <p:cNvSpPr>
              <a:spLocks noChangeArrowheads="1"/>
            </p:cNvSpPr>
            <p:nvPr/>
          </p:nvSpPr>
          <p:spPr bwMode="auto">
            <a:xfrm>
              <a:off x="5076056" y="1367005"/>
              <a:ext cx="852140" cy="837679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/>
            </a:p>
          </p:txBody>
        </p:sp>
        <p:pic>
          <p:nvPicPr>
            <p:cNvPr id="1030" name="Picture 6" descr="ก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7864" y="1268760"/>
              <a:ext cx="719960" cy="10799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สี่เหลี่ยมผืนผ้า 9"/>
          <p:cNvSpPr/>
          <p:nvPr/>
        </p:nvSpPr>
        <p:spPr>
          <a:xfrm>
            <a:off x="4998758" y="1409192"/>
            <a:ext cx="78899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1600" dirty="0"/>
              <a:t>ตราจังหวัด</a:t>
            </a:r>
            <a:endParaRPr lang="en-US" sz="1600" dirty="0"/>
          </a:p>
        </p:txBody>
      </p:sp>
      <p:pic>
        <p:nvPicPr>
          <p:cNvPr id="1027" name="Picture 3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880" y="1844824"/>
            <a:ext cx="7185600" cy="462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0539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ข้อความ 1"/>
          <p:cNvSpPr>
            <a:spLocks noGrp="1"/>
          </p:cNvSpPr>
          <p:nvPr>
            <p:ph type="body" sz="quarter" idx="10"/>
          </p:nvPr>
        </p:nvSpPr>
        <p:spPr>
          <a:xfrm>
            <a:off x="0" y="116632"/>
            <a:ext cx="9144000" cy="768085"/>
          </a:xfrm>
        </p:spPr>
        <p:txBody>
          <a:bodyPr>
            <a:normAutofit/>
          </a:bodyPr>
          <a:lstStyle/>
          <a:p>
            <a:r>
              <a:rPr lang="th-TH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ตัว</a:t>
            </a:r>
            <a:r>
              <a:rPr lang="th-TH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อย่างเกียรติบัตร</a:t>
            </a:r>
            <a:endParaRPr lang="th-TH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76056" y="1340768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TH SarabunPSK" pitchFamily="34" charset="-34"/>
                <a:cs typeface="TH SarabunPSK" pitchFamily="34" charset="-34"/>
              </a:rPr>
              <a:t>Logo</a:t>
            </a:r>
          </a:p>
          <a:p>
            <a:pPr algn="ctr"/>
            <a:r>
              <a:rPr lang="th-TH" sz="1400" dirty="0" smtClean="0">
                <a:latin typeface="TH SarabunPSK" pitchFamily="34" charset="-34"/>
                <a:cs typeface="TH SarabunPSK" pitchFamily="34" charset="-34"/>
              </a:rPr>
              <a:t>จังหวัด</a:t>
            </a:r>
            <a:endParaRPr lang="th-TH" sz="1400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026" name="Picture 2" descr="D:\แจ้งประกาศยกย่อง 2562\ตัวอย่างออกแบบเกียรติบัตร\เกียรติบัตร02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704" y="836712"/>
            <a:ext cx="8094744" cy="5722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กลุ่ม 4"/>
          <p:cNvGrpSpPr/>
          <p:nvPr/>
        </p:nvGrpSpPr>
        <p:grpSpPr>
          <a:xfrm>
            <a:off x="3356259" y="1124744"/>
            <a:ext cx="2439877" cy="989945"/>
            <a:chOff x="3347864" y="1268760"/>
            <a:chExt cx="2580332" cy="1079940"/>
          </a:xfrm>
        </p:grpSpPr>
        <p:pic>
          <p:nvPicPr>
            <p:cNvPr id="1028" name="Picture 4" descr="DRA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67944" y="1268760"/>
              <a:ext cx="989945" cy="9899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Oval 5"/>
            <p:cNvSpPr>
              <a:spLocks noChangeArrowheads="1"/>
            </p:cNvSpPr>
            <p:nvPr/>
          </p:nvSpPr>
          <p:spPr bwMode="auto">
            <a:xfrm>
              <a:off x="5076056" y="1367005"/>
              <a:ext cx="852140" cy="837679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/>
            </a:p>
          </p:txBody>
        </p:sp>
        <p:pic>
          <p:nvPicPr>
            <p:cNvPr id="1030" name="Picture 6" descr="ก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7864" y="1268760"/>
              <a:ext cx="719960" cy="10799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extBox 8"/>
          <p:cNvSpPr txBox="1"/>
          <p:nvPr/>
        </p:nvSpPr>
        <p:spPr>
          <a:xfrm>
            <a:off x="7057134" y="395953"/>
            <a:ext cx="19255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องค์กร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คุณธรรม</a:t>
            </a:r>
            <a:endParaRPr lang="th-TH" sz="32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4998758" y="1409192"/>
            <a:ext cx="78899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1600" dirty="0"/>
              <a:t>ตราจังหวัด</a:t>
            </a:r>
            <a:endParaRPr lang="en-US" sz="1600" dirty="0"/>
          </a:p>
        </p:txBody>
      </p:sp>
      <p:pic>
        <p:nvPicPr>
          <p:cNvPr id="2051" name="Picture 3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880" y="1844824"/>
            <a:ext cx="7185600" cy="462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4075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ข้อความ 1"/>
          <p:cNvSpPr>
            <a:spLocks noGrp="1"/>
          </p:cNvSpPr>
          <p:nvPr>
            <p:ph type="body" sz="quarter" idx="10"/>
          </p:nvPr>
        </p:nvSpPr>
        <p:spPr>
          <a:xfrm>
            <a:off x="0" y="116632"/>
            <a:ext cx="9144000" cy="768085"/>
          </a:xfrm>
        </p:spPr>
        <p:txBody>
          <a:bodyPr>
            <a:normAutofit/>
          </a:bodyPr>
          <a:lstStyle/>
          <a:p>
            <a:r>
              <a:rPr lang="th-TH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ตัว</a:t>
            </a:r>
            <a:r>
              <a:rPr lang="th-TH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อย่างเกียรติบัตร</a:t>
            </a:r>
            <a:endParaRPr lang="th-TH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76056" y="1340768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TH SarabunPSK" pitchFamily="34" charset="-34"/>
                <a:cs typeface="TH SarabunPSK" pitchFamily="34" charset="-34"/>
              </a:rPr>
              <a:t>Logo</a:t>
            </a:r>
          </a:p>
          <a:p>
            <a:pPr algn="ctr"/>
            <a:r>
              <a:rPr lang="th-TH" sz="1400" dirty="0" smtClean="0">
                <a:latin typeface="TH SarabunPSK" pitchFamily="34" charset="-34"/>
                <a:cs typeface="TH SarabunPSK" pitchFamily="34" charset="-34"/>
              </a:rPr>
              <a:t>จังหวัด</a:t>
            </a:r>
            <a:endParaRPr lang="th-TH" sz="1400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026" name="Picture 2" descr="D:\แจ้งประกาศยกย่อง 2562\ตัวอย่างออกแบบเกียรติบัตร\เกียรติบัตร02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704" y="836712"/>
            <a:ext cx="8094744" cy="5722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กลุ่ม 4"/>
          <p:cNvGrpSpPr/>
          <p:nvPr/>
        </p:nvGrpSpPr>
        <p:grpSpPr>
          <a:xfrm>
            <a:off x="3356259" y="1124744"/>
            <a:ext cx="2439877" cy="989945"/>
            <a:chOff x="3347864" y="1268760"/>
            <a:chExt cx="2580332" cy="1079940"/>
          </a:xfrm>
        </p:grpSpPr>
        <p:pic>
          <p:nvPicPr>
            <p:cNvPr id="1028" name="Picture 4" descr="DRA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67944" y="1268760"/>
              <a:ext cx="989945" cy="9899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Oval 5"/>
            <p:cNvSpPr>
              <a:spLocks noChangeArrowheads="1"/>
            </p:cNvSpPr>
            <p:nvPr/>
          </p:nvSpPr>
          <p:spPr bwMode="auto">
            <a:xfrm>
              <a:off x="5076056" y="1367005"/>
              <a:ext cx="852140" cy="837679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/>
            </a:p>
          </p:txBody>
        </p:sp>
        <p:pic>
          <p:nvPicPr>
            <p:cNvPr id="1030" name="Picture 6" descr="ก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7864" y="1268760"/>
              <a:ext cx="719960" cy="10799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extBox 8"/>
          <p:cNvSpPr txBox="1"/>
          <p:nvPr/>
        </p:nvSpPr>
        <p:spPr>
          <a:xfrm>
            <a:off x="7057134" y="395953"/>
            <a:ext cx="18950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อำเภอ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คุณธรรม</a:t>
            </a:r>
            <a:endParaRPr lang="th-TH" sz="32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4998758" y="1409192"/>
            <a:ext cx="78899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1600" dirty="0"/>
              <a:t>ตราจังหวัด</a:t>
            </a:r>
            <a:endParaRPr lang="en-US" sz="1600" dirty="0"/>
          </a:p>
        </p:txBody>
      </p:sp>
      <p:pic>
        <p:nvPicPr>
          <p:cNvPr id="3127" name="Picture 5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792" y="1791980"/>
            <a:ext cx="7185600" cy="46613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9041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สามเหลี่ยมมุมฉาก 43"/>
          <p:cNvSpPr/>
          <p:nvPr/>
        </p:nvSpPr>
        <p:spPr>
          <a:xfrm rot="5400000">
            <a:off x="4717561" y="2419344"/>
            <a:ext cx="5611645" cy="215835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9" name="สามเหลี่ยมมุมฉาก 38"/>
          <p:cNvSpPr/>
          <p:nvPr/>
        </p:nvSpPr>
        <p:spPr>
          <a:xfrm rot="16200000">
            <a:off x="4789570" y="2568336"/>
            <a:ext cx="5611645" cy="215835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ตัวแทนข้อความ 1"/>
          <p:cNvSpPr>
            <a:spLocks noGrp="1"/>
          </p:cNvSpPr>
          <p:nvPr>
            <p:ph type="body" sz="quarter" idx="10"/>
          </p:nvPr>
        </p:nvSpPr>
        <p:spPr>
          <a:xfrm>
            <a:off x="0" y="212643"/>
            <a:ext cx="9144000" cy="840093"/>
          </a:xfrm>
        </p:spPr>
        <p:txBody>
          <a:bodyPr>
            <a:normAutofit fontScale="62500" lnSpcReduction="20000"/>
          </a:bodyPr>
          <a:lstStyle/>
          <a:p>
            <a:r>
              <a:rPr lang="th-TH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แผนการดำเนินงานของคณะอนุกรรมการด้านการประเมินชุมชน องค์กร อำเภอ และจังหวัดคุณธรรม</a:t>
            </a:r>
          </a:p>
          <a:p>
            <a:r>
              <a:rPr lang="th-TH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ปีงบประมาณ พ.ศ. 2564</a:t>
            </a:r>
            <a:endParaRPr lang="th-TH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แผนผังลำดับงาน: กระบวนการ 2"/>
          <p:cNvSpPr/>
          <p:nvPr/>
        </p:nvSpPr>
        <p:spPr>
          <a:xfrm>
            <a:off x="467544" y="1268760"/>
            <a:ext cx="5472608" cy="86409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200" dirty="0" smtClean="0">
                <a:latin typeface="TH SarabunPSK" pitchFamily="34" charset="-34"/>
                <a:cs typeface="TH SarabunPSK" pitchFamily="34" charset="-34"/>
              </a:rPr>
              <a:t>จัดทำเกณฑ์การคัดเลือกชุมชน องค์กร อำเภอ และจังหวัดคุณธรรม ปีงบประมาณ พ.ศ. 2564</a:t>
            </a:r>
            <a:endParaRPr lang="th-TH" sz="22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3" name="แผนผังลำดับงาน: กระบวนการ 12"/>
          <p:cNvSpPr/>
          <p:nvPr/>
        </p:nvSpPr>
        <p:spPr>
          <a:xfrm>
            <a:off x="467544" y="2620912"/>
            <a:ext cx="5472608" cy="86409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200" dirty="0" smtClean="0">
                <a:latin typeface="TH SarabunPSK" pitchFamily="34" charset="-34"/>
                <a:cs typeface="TH SarabunPSK" pitchFamily="34" charset="-34"/>
              </a:rPr>
              <a:t>ดำเนินการคัดเลือกชุมชน องค์กร อำเภอ และจังหวัดคุณธรรม</a:t>
            </a:r>
          </a:p>
          <a:p>
            <a:pPr algn="ctr"/>
            <a:r>
              <a:rPr lang="th-TH" sz="2200" dirty="0" smtClean="0">
                <a:latin typeface="TH SarabunPSK" pitchFamily="34" charset="-34"/>
                <a:cs typeface="TH SarabunPSK" pitchFamily="34" charset="-34"/>
              </a:rPr>
              <a:t>ปีงบประมาณ พ.ศ. 2564 </a:t>
            </a:r>
            <a:endParaRPr lang="th-TH" sz="22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4" name="แผนผังลำดับงาน: กระบวนการ 13"/>
          <p:cNvSpPr/>
          <p:nvPr/>
        </p:nvSpPr>
        <p:spPr>
          <a:xfrm>
            <a:off x="450384" y="3987920"/>
            <a:ext cx="5472608" cy="86409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200" dirty="0" smtClean="0">
                <a:latin typeface="TH SarabunPSK" pitchFamily="34" charset="-34"/>
                <a:cs typeface="TH SarabunPSK" pitchFamily="34" charset="-34"/>
              </a:rPr>
              <a:t>พิจารณาผลการคัดเลือก</a:t>
            </a:r>
            <a:r>
              <a:rPr lang="th-TH" sz="2200" dirty="0">
                <a:latin typeface="TH SarabunPSK" pitchFamily="34" charset="-34"/>
                <a:cs typeface="TH SarabunPSK" pitchFamily="34" charset="-34"/>
              </a:rPr>
              <a:t>ชุมชน องค์กร อำเภอ และจังหวัดคุณธรรม</a:t>
            </a:r>
          </a:p>
          <a:p>
            <a:pPr algn="ctr"/>
            <a:r>
              <a:rPr lang="th-TH" sz="2200" dirty="0">
                <a:latin typeface="TH SarabunPSK" pitchFamily="34" charset="-34"/>
                <a:cs typeface="TH SarabunPSK" pitchFamily="34" charset="-34"/>
              </a:rPr>
              <a:t>ปีงบประมาณ พ.ศ. 2564 </a:t>
            </a:r>
          </a:p>
        </p:txBody>
      </p:sp>
      <p:sp>
        <p:nvSpPr>
          <p:cNvPr id="16" name="แผนผังลำดับงาน: กระบวนการ 15"/>
          <p:cNvSpPr/>
          <p:nvPr/>
        </p:nvSpPr>
        <p:spPr>
          <a:xfrm>
            <a:off x="450384" y="5356072"/>
            <a:ext cx="5472608" cy="86409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200" dirty="0" smtClean="0">
                <a:latin typeface="TH SarabunPSK" pitchFamily="34" charset="-34"/>
                <a:cs typeface="TH SarabunPSK" pitchFamily="34" charset="-34"/>
              </a:rPr>
              <a:t>ประกาศยกย่อง</a:t>
            </a:r>
            <a:r>
              <a:rPr lang="th-TH" sz="2200" dirty="0">
                <a:latin typeface="TH SarabunPSK" pitchFamily="34" charset="-34"/>
                <a:cs typeface="TH SarabunPSK" pitchFamily="34" charset="-34"/>
              </a:rPr>
              <a:t>ชุมชน องค์กร อำเภอ และจังหวัดคุณธรรม</a:t>
            </a:r>
          </a:p>
          <a:p>
            <a:pPr algn="ctr"/>
            <a:r>
              <a:rPr lang="th-TH" sz="2200" dirty="0">
                <a:latin typeface="TH SarabunPSK" pitchFamily="34" charset="-34"/>
                <a:cs typeface="TH SarabunPSK" pitchFamily="34" charset="-34"/>
              </a:rPr>
              <a:t>ปีงบประมาณ พ.ศ. 2564 </a:t>
            </a:r>
          </a:p>
        </p:txBody>
      </p:sp>
      <p:cxnSp>
        <p:nvCxnSpPr>
          <p:cNvPr id="27" name="ลูกศรเชื่อมต่อแบบตรง 26"/>
          <p:cNvCxnSpPr>
            <a:stCxn id="3" idx="2"/>
            <a:endCxn id="13" idx="0"/>
          </p:cNvCxnSpPr>
          <p:nvPr/>
        </p:nvCxnSpPr>
        <p:spPr>
          <a:xfrm>
            <a:off x="3203848" y="2132856"/>
            <a:ext cx="0" cy="488056"/>
          </a:xfrm>
          <a:prstGeom prst="straightConnector1">
            <a:avLst/>
          </a:prstGeom>
          <a:ln w="6350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ลูกศรเชื่อมต่อแบบตรง 31"/>
          <p:cNvCxnSpPr/>
          <p:nvPr/>
        </p:nvCxnSpPr>
        <p:spPr>
          <a:xfrm>
            <a:off x="3203848" y="3485008"/>
            <a:ext cx="0" cy="488056"/>
          </a:xfrm>
          <a:prstGeom prst="straightConnector1">
            <a:avLst/>
          </a:prstGeom>
          <a:ln w="6350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ลูกศรเชื่อมต่อแบบตรง 32"/>
          <p:cNvCxnSpPr/>
          <p:nvPr/>
        </p:nvCxnSpPr>
        <p:spPr>
          <a:xfrm>
            <a:off x="3186688" y="4852016"/>
            <a:ext cx="0" cy="488056"/>
          </a:xfrm>
          <a:prstGeom prst="straightConnector1">
            <a:avLst/>
          </a:prstGeom>
          <a:ln w="6350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817288" y="1516722"/>
            <a:ext cx="1499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พ.ย. 63 – ม.ค. 64</a:t>
            </a:r>
            <a:endParaRPr lang="th-TH" sz="20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954556" y="2852905"/>
            <a:ext cx="12442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ก.พ. – ก.ค. 64</a:t>
            </a:r>
            <a:endParaRPr lang="th-TH" sz="20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961304" y="4219913"/>
            <a:ext cx="12218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ส.ค. – ก.ย. 64</a:t>
            </a:r>
            <a:endParaRPr lang="th-TH" sz="20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244538" y="5588065"/>
            <a:ext cx="7248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ก.ย. 64</a:t>
            </a:r>
            <a:endParaRPr lang="th-TH" sz="2000" b="1" dirty="0">
              <a:latin typeface="TH SarabunPSK" pitchFamily="34" charset="-34"/>
              <a:cs typeface="TH SarabunPSK" pitchFamily="34" charset="-34"/>
            </a:endParaRPr>
          </a:p>
        </p:txBody>
      </p:sp>
      <p:cxnSp>
        <p:nvCxnSpPr>
          <p:cNvPr id="30" name="ตัวเชื่อมต่อตรง 29"/>
          <p:cNvCxnSpPr/>
          <p:nvPr/>
        </p:nvCxnSpPr>
        <p:spPr>
          <a:xfrm>
            <a:off x="6228184" y="980728"/>
            <a:ext cx="0" cy="5472608"/>
          </a:xfrm>
          <a:prstGeom prst="line">
            <a:avLst/>
          </a:prstGeom>
          <a:ln w="762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996233" y="978472"/>
            <a:ext cx="10214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ระยะเวลา</a:t>
            </a:r>
            <a:endParaRPr lang="th-TH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98705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622</Words>
  <Application>Microsoft Office PowerPoint</Application>
  <PresentationFormat>นำเสนอทางหน้าจอ (4:3)</PresentationFormat>
  <Paragraphs>142</Paragraphs>
  <Slides>12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12</vt:i4>
      </vt:variant>
    </vt:vector>
  </HeadingPairs>
  <TitlesOfParts>
    <vt:vector size="13" baseType="lpstr">
      <vt:lpstr>ชุดรูปแบบของ Office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Admin</dc:creator>
  <cp:lastModifiedBy>Admin</cp:lastModifiedBy>
  <cp:revision>20</cp:revision>
  <cp:lastPrinted>2020-12-16T07:28:04Z</cp:lastPrinted>
  <dcterms:created xsi:type="dcterms:W3CDTF">2020-12-16T02:43:25Z</dcterms:created>
  <dcterms:modified xsi:type="dcterms:W3CDTF">2020-12-16T09:25:58Z</dcterms:modified>
</cp:coreProperties>
</file>